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6319599" y="2226469"/>
            <a:ext cx="7477601" cy="1666399"/>
          </a:xfrm>
          <a:prstGeom prst="rect">
            <a:avLst/>
          </a:prstGeom>
          <a:noFill/>
          <a:ln/>
        </p:spPr>
        <p:txBody>
          <a:bodyPr wrap="square" rtlCol="0" anchor="t"/>
          <a:lstStyle/>
          <a:p>
            <a:pPr indent="0" marL="0">
              <a:lnSpc>
                <a:spcPts val="6561"/>
              </a:lnSpc>
              <a:buNone/>
            </a:pPr>
            <a:r>
              <a:rPr lang="en-US" sz="5249" b="1" spc="-157" kern="0" dirty="0">
                <a:solidFill>
                  <a:srgbClr val="000000"/>
                </a:solidFill>
                <a:latin typeface="Inter" pitchFamily="34" charset="0"/>
                <a:ea typeface="Inter" pitchFamily="34" charset="-122"/>
                <a:cs typeface="Inter" pitchFamily="34" charset="-120"/>
              </a:rPr>
              <a:t>Gouvernance et organisation d'un SI</a:t>
            </a:r>
            <a:endParaRPr lang="en-US" sz="5249" dirty="0"/>
          </a:p>
        </p:txBody>
      </p:sp>
      <p:sp>
        <p:nvSpPr>
          <p:cNvPr id="5" name="Text 3"/>
          <p:cNvSpPr/>
          <p:nvPr/>
        </p:nvSpPr>
        <p:spPr>
          <a:xfrm>
            <a:off x="6319599" y="4226123"/>
            <a:ext cx="7477601"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gouvernance des systèmes d'information (SI) est essentielle pour garantir l'efficacité et la sécurité des SI d'une organisation. Elle vise à aligner les SI avec les objectifs stratégiques de l'entreprise, à maximiser leur utilisation et à garantir la création de valeur. Voici quelques éléments clés de la gouvernance des SI.</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6319599" y="1662708"/>
            <a:ext cx="7477601" cy="2083118"/>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4.a.1 La norme ISO/CEI 27001:2013 pour la sécurité de l'information</a:t>
            </a:r>
            <a:endParaRPr lang="en-US" sz="4374" dirty="0"/>
          </a:p>
        </p:txBody>
      </p:sp>
      <p:sp>
        <p:nvSpPr>
          <p:cNvPr id="5" name="Text 3"/>
          <p:cNvSpPr/>
          <p:nvPr/>
        </p:nvSpPr>
        <p:spPr>
          <a:xfrm>
            <a:off x="6319599" y="4079081"/>
            <a:ext cx="7477601"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norme ISO/CEI 27001:2013 fournit un cadre pour la gestion de la sécurité de l'information dans une organisation. Elle aide à identifier les risques de sécurité et à mettre en place des mesures de sécurité pour protéger les informations critiques de l'entreprise. La norme est conçue pour être applicable à toutes les tailles et tous les types d'organisations, et elle est largement reconnue comme un standard de facto pour la sécurité de l'information.</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833199" y="1493163"/>
            <a:ext cx="7477601" cy="2777490"/>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4.a.2 La norme ISO/CEI 20000-1:2018 pour la gestion des services informatiques</a:t>
            </a:r>
            <a:endParaRPr lang="en-US" sz="4374" dirty="0"/>
          </a:p>
        </p:txBody>
      </p:sp>
      <p:sp>
        <p:nvSpPr>
          <p:cNvPr id="5" name="Text 3"/>
          <p:cNvSpPr/>
          <p:nvPr/>
        </p:nvSpPr>
        <p:spPr>
          <a:xfrm>
            <a:off x="833199" y="4603909"/>
            <a:ext cx="7477601"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norme ISO/CEI 20000-1:2018 fournit un cadre pour la gestion des services informatiques dans une organisation. Elle aide à établir des pratiques de gestion des services efficaces et à améliorer la qualité des services informatiques. La norme est conçue pour être applicable à toutes les tailles et tous les types d'organisations, et elle est largement reconnue comme un standard de facto pour la gestion des services informatiques.</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6319599" y="2018109"/>
            <a:ext cx="7477601" cy="2083118"/>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4.a.3 La norme ISO/CEI 12207:2017 pour le cycle de vie du logiciel</a:t>
            </a:r>
            <a:endParaRPr lang="en-US" sz="4374" dirty="0"/>
          </a:p>
        </p:txBody>
      </p:sp>
      <p:sp>
        <p:nvSpPr>
          <p:cNvPr id="5" name="Text 3"/>
          <p:cNvSpPr/>
          <p:nvPr/>
        </p:nvSpPr>
        <p:spPr>
          <a:xfrm>
            <a:off x="6319599" y="4434483"/>
            <a:ext cx="7477601"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norme ISO/CEI 12207:2017 fournit un cadre pour la gestion du cycle de vie du logiciel dans une organisation. Elle aide à établir des pratiques efficaces pour la planification, le développement, l'exploitation et la maintenance des logiciels. La norme est largement reconnue comme un standard de facto pour la gestion du cycle de vie du logiciel.</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833199" y="1662708"/>
            <a:ext cx="7477601" cy="2083118"/>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4.a.4 La norme ISO/CEI 15504:2012 pour l'évaluation des processus logiciels</a:t>
            </a:r>
            <a:endParaRPr lang="en-US" sz="4374" dirty="0"/>
          </a:p>
        </p:txBody>
      </p:sp>
      <p:sp>
        <p:nvSpPr>
          <p:cNvPr id="5" name="Text 3"/>
          <p:cNvSpPr/>
          <p:nvPr/>
        </p:nvSpPr>
        <p:spPr>
          <a:xfrm>
            <a:off x="833199" y="4079081"/>
            <a:ext cx="7477601"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norme ISO/CEI 15504:2012 fournit un cadre pour l'évaluation des processus de développement de logiciels dans une organisation. Elle aide à établir des pratiques efficaces pour l'évaluation des processus de développement de logiciels et permet d'identifier les forces et les faiblesses de l'organisation. La norme est largement reconnue comme un standard de facto pour l'évaluation des processus de développement de logiciels.</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2144">
            <a:solidFill>
              <a:srgbClr val="E5E0DF"/>
            </a:solidFill>
            <a:prstDash val="solid"/>
          </a:ln>
        </p:spPr>
      </p:sp>
      <p:sp>
        <p:nvSpPr>
          <p:cNvPr id="4" name="Text 2"/>
          <p:cNvSpPr/>
          <p:nvPr/>
        </p:nvSpPr>
        <p:spPr>
          <a:xfrm>
            <a:off x="2670215" y="538758"/>
            <a:ext cx="6402229" cy="611148"/>
          </a:xfrm>
          <a:prstGeom prst="rect">
            <a:avLst/>
          </a:prstGeom>
          <a:noFill/>
          <a:ln/>
        </p:spPr>
        <p:txBody>
          <a:bodyPr wrap="none" rtlCol="0" anchor="t"/>
          <a:lstStyle/>
          <a:p>
            <a:pPr indent="0" marL="0">
              <a:lnSpc>
                <a:spcPts val="4812"/>
              </a:lnSpc>
              <a:buNone/>
            </a:pPr>
            <a:r>
              <a:rPr lang="en-US" sz="3850" b="1" spc="-115" kern="0" dirty="0">
                <a:solidFill>
                  <a:srgbClr val="000000"/>
                </a:solidFill>
                <a:latin typeface="Inter" pitchFamily="34" charset="0"/>
                <a:ea typeface="Inter" pitchFamily="34" charset="-122"/>
                <a:cs typeface="Inter" pitchFamily="34" charset="-120"/>
              </a:rPr>
              <a:t>5. Gestion des risques des SI</a:t>
            </a:r>
            <a:endParaRPr lang="en-US" sz="3850" dirty="0"/>
          </a:p>
        </p:txBody>
      </p:sp>
      <p:pic>
        <p:nvPicPr>
          <p:cNvPr id="5" name="Image 0" descr="preencoded.png">    </p:cNvPr>
          <p:cNvPicPr>
            <a:picLocks noChangeAspect="1"/>
          </p:cNvPicPr>
          <p:nvPr/>
        </p:nvPicPr>
        <p:blipFill>
          <a:blip r:embed="rId1"/>
          <a:stretch>
            <a:fillRect/>
          </a:stretch>
        </p:blipFill>
        <p:spPr>
          <a:xfrm>
            <a:off x="2670215" y="1541026"/>
            <a:ext cx="2901077" cy="2901077"/>
          </a:xfrm>
          <a:prstGeom prst="rect">
            <a:avLst/>
          </a:prstGeom>
        </p:spPr>
      </p:pic>
      <p:sp>
        <p:nvSpPr>
          <p:cNvPr id="6" name="Text 3"/>
          <p:cNvSpPr/>
          <p:nvPr/>
        </p:nvSpPr>
        <p:spPr>
          <a:xfrm>
            <a:off x="2703433" y="4686538"/>
            <a:ext cx="2834521" cy="305514"/>
          </a:xfrm>
          <a:prstGeom prst="rect">
            <a:avLst/>
          </a:prstGeom>
          <a:noFill/>
          <a:ln/>
        </p:spPr>
        <p:txBody>
          <a:bodyPr wrap="none" rtlCol="0" anchor="t"/>
          <a:lstStyle/>
          <a:p>
            <a:pPr algn="ctr" indent="0" marL="0">
              <a:lnSpc>
                <a:spcPts val="2406"/>
              </a:lnSpc>
              <a:buNone/>
            </a:pPr>
            <a:r>
              <a:rPr lang="en-US" sz="1925" b="1" spc="-58" kern="0" dirty="0">
                <a:solidFill>
                  <a:srgbClr val="000000"/>
                </a:solidFill>
                <a:latin typeface="Inter" pitchFamily="34" charset="0"/>
                <a:ea typeface="Inter" pitchFamily="34" charset="-122"/>
                <a:cs typeface="Inter" pitchFamily="34" charset="-120"/>
              </a:rPr>
              <a:t>Identification des risques</a:t>
            </a:r>
            <a:endParaRPr lang="en-US" sz="1925" dirty="0"/>
          </a:p>
        </p:txBody>
      </p:sp>
      <p:sp>
        <p:nvSpPr>
          <p:cNvPr id="7" name="Text 4"/>
          <p:cNvSpPr/>
          <p:nvPr/>
        </p:nvSpPr>
        <p:spPr>
          <a:xfrm>
            <a:off x="2670215" y="5187553"/>
            <a:ext cx="2901077" cy="938689"/>
          </a:xfrm>
          <a:prstGeom prst="rect">
            <a:avLst/>
          </a:prstGeom>
          <a:noFill/>
          <a:ln/>
        </p:spPr>
        <p:txBody>
          <a:bodyPr wrap="square" rtlCol="0" anchor="t"/>
          <a:lstStyle/>
          <a:p>
            <a:pPr algn="ctr" indent="0" marL="0">
              <a:lnSpc>
                <a:spcPts val="2464"/>
              </a:lnSpc>
              <a:buNone/>
            </a:pPr>
            <a:r>
              <a:rPr lang="en-US" sz="1540" spc="-31" kern="0" dirty="0">
                <a:solidFill>
                  <a:srgbClr val="272525"/>
                </a:solidFill>
                <a:latin typeface="Inter" pitchFamily="34" charset="0"/>
                <a:ea typeface="Inter" pitchFamily="34" charset="-122"/>
                <a:cs typeface="Inter" pitchFamily="34" charset="-120"/>
              </a:rPr>
              <a:t>L'identification des risques liés aux SI est le premier pas pour une gestion efficace des SI.</a:t>
            </a:r>
            <a:endParaRPr lang="en-US" sz="1540" dirty="0"/>
          </a:p>
        </p:txBody>
      </p:sp>
      <p:pic>
        <p:nvPicPr>
          <p:cNvPr id="8" name="Image 1" descr="preencoded.png">    </p:cNvPr>
          <p:cNvPicPr>
            <a:picLocks noChangeAspect="1"/>
          </p:cNvPicPr>
          <p:nvPr/>
        </p:nvPicPr>
        <p:blipFill>
          <a:blip r:embed="rId2"/>
          <a:stretch>
            <a:fillRect/>
          </a:stretch>
        </p:blipFill>
        <p:spPr>
          <a:xfrm>
            <a:off x="5864543" y="1541026"/>
            <a:ext cx="2901196" cy="2901196"/>
          </a:xfrm>
          <a:prstGeom prst="rect">
            <a:avLst/>
          </a:prstGeom>
        </p:spPr>
      </p:pic>
      <p:sp>
        <p:nvSpPr>
          <p:cNvPr id="9" name="Text 5"/>
          <p:cNvSpPr/>
          <p:nvPr/>
        </p:nvSpPr>
        <p:spPr>
          <a:xfrm>
            <a:off x="6050875" y="4686657"/>
            <a:ext cx="2528530" cy="305514"/>
          </a:xfrm>
          <a:prstGeom prst="rect">
            <a:avLst/>
          </a:prstGeom>
          <a:noFill/>
          <a:ln/>
        </p:spPr>
        <p:txBody>
          <a:bodyPr wrap="none" rtlCol="0" anchor="t"/>
          <a:lstStyle/>
          <a:p>
            <a:pPr algn="ctr" indent="0" marL="0">
              <a:lnSpc>
                <a:spcPts val="2406"/>
              </a:lnSpc>
              <a:buNone/>
            </a:pPr>
            <a:r>
              <a:rPr lang="en-US" sz="1925" b="1" spc="-58" kern="0" dirty="0">
                <a:solidFill>
                  <a:srgbClr val="000000"/>
                </a:solidFill>
                <a:latin typeface="Inter" pitchFamily="34" charset="0"/>
                <a:ea typeface="Inter" pitchFamily="34" charset="-122"/>
                <a:cs typeface="Inter" pitchFamily="34" charset="-120"/>
              </a:rPr>
              <a:t>Évaluation des risques</a:t>
            </a:r>
            <a:endParaRPr lang="en-US" sz="1925" dirty="0"/>
          </a:p>
        </p:txBody>
      </p:sp>
      <p:sp>
        <p:nvSpPr>
          <p:cNvPr id="10" name="Text 6"/>
          <p:cNvSpPr/>
          <p:nvPr/>
        </p:nvSpPr>
        <p:spPr>
          <a:xfrm>
            <a:off x="5864543" y="5187672"/>
            <a:ext cx="2901196" cy="1564481"/>
          </a:xfrm>
          <a:prstGeom prst="rect">
            <a:avLst/>
          </a:prstGeom>
          <a:noFill/>
          <a:ln/>
        </p:spPr>
        <p:txBody>
          <a:bodyPr wrap="square" rtlCol="0" anchor="t"/>
          <a:lstStyle/>
          <a:p>
            <a:pPr algn="ctr" indent="0" marL="0">
              <a:lnSpc>
                <a:spcPts val="2464"/>
              </a:lnSpc>
              <a:buNone/>
            </a:pPr>
            <a:r>
              <a:rPr lang="en-US" sz="1540" spc="-31" kern="0" dirty="0">
                <a:solidFill>
                  <a:srgbClr val="272525"/>
                </a:solidFill>
                <a:latin typeface="Inter" pitchFamily="34" charset="0"/>
                <a:ea typeface="Inter" pitchFamily="34" charset="-122"/>
                <a:cs typeface="Inter" pitchFamily="34" charset="-120"/>
              </a:rPr>
              <a:t>L'évaluation des risques informatiques permet de déterminer leur gravité et de prioriser les actions de gestion des risques.</a:t>
            </a:r>
            <a:endParaRPr lang="en-US" sz="1540" dirty="0"/>
          </a:p>
        </p:txBody>
      </p:sp>
      <p:pic>
        <p:nvPicPr>
          <p:cNvPr id="11" name="Image 2" descr="preencoded.png">    </p:cNvPr>
          <p:cNvPicPr>
            <a:picLocks noChangeAspect="1"/>
          </p:cNvPicPr>
          <p:nvPr/>
        </p:nvPicPr>
        <p:blipFill>
          <a:blip r:embed="rId3"/>
          <a:stretch>
            <a:fillRect/>
          </a:stretch>
        </p:blipFill>
        <p:spPr>
          <a:xfrm>
            <a:off x="9058989" y="1541026"/>
            <a:ext cx="2901196" cy="2901196"/>
          </a:xfrm>
          <a:prstGeom prst="rect">
            <a:avLst/>
          </a:prstGeom>
        </p:spPr>
      </p:pic>
      <p:sp>
        <p:nvSpPr>
          <p:cNvPr id="12" name="Text 7"/>
          <p:cNvSpPr/>
          <p:nvPr/>
        </p:nvSpPr>
        <p:spPr>
          <a:xfrm>
            <a:off x="9398079" y="4686657"/>
            <a:ext cx="2222897" cy="305514"/>
          </a:xfrm>
          <a:prstGeom prst="rect">
            <a:avLst/>
          </a:prstGeom>
          <a:noFill/>
          <a:ln/>
        </p:spPr>
        <p:txBody>
          <a:bodyPr wrap="none" rtlCol="0" anchor="t"/>
          <a:lstStyle/>
          <a:p>
            <a:pPr algn="ctr" indent="0" marL="0">
              <a:lnSpc>
                <a:spcPts val="2406"/>
              </a:lnSpc>
              <a:buNone/>
            </a:pPr>
            <a:r>
              <a:rPr lang="en-US" sz="1925" b="1" spc="-58" kern="0" dirty="0">
                <a:solidFill>
                  <a:srgbClr val="000000"/>
                </a:solidFill>
                <a:latin typeface="Inter" pitchFamily="34" charset="0"/>
                <a:ea typeface="Inter" pitchFamily="34" charset="-122"/>
                <a:cs typeface="Inter" pitchFamily="34" charset="-120"/>
              </a:rPr>
              <a:t>Gestion des risques</a:t>
            </a:r>
            <a:endParaRPr lang="en-US" sz="1925" dirty="0"/>
          </a:p>
        </p:txBody>
      </p:sp>
      <p:sp>
        <p:nvSpPr>
          <p:cNvPr id="13" name="Text 8"/>
          <p:cNvSpPr/>
          <p:nvPr/>
        </p:nvSpPr>
        <p:spPr>
          <a:xfrm>
            <a:off x="9058989" y="5187672"/>
            <a:ext cx="2901196" cy="2503170"/>
          </a:xfrm>
          <a:prstGeom prst="rect">
            <a:avLst/>
          </a:prstGeom>
          <a:noFill/>
          <a:ln/>
        </p:spPr>
        <p:txBody>
          <a:bodyPr wrap="square" rtlCol="0" anchor="t"/>
          <a:lstStyle/>
          <a:p>
            <a:pPr algn="ctr" indent="0" marL="0">
              <a:lnSpc>
                <a:spcPts val="2464"/>
              </a:lnSpc>
              <a:buNone/>
            </a:pPr>
            <a:r>
              <a:rPr lang="en-US" sz="1540" spc="-31" kern="0" dirty="0">
                <a:solidFill>
                  <a:srgbClr val="272525"/>
                </a:solidFill>
                <a:latin typeface="Inter" pitchFamily="34" charset="0"/>
                <a:ea typeface="Inter" pitchFamily="34" charset="-122"/>
                <a:cs typeface="Inter" pitchFamily="34" charset="-120"/>
              </a:rPr>
              <a:t>La gestion des risques informatiques vise à réduire les vulnérabilités des SI et à garantir la continuité des opérations. Elle peut également inclure des mécanismes de surveillance et de contrôle pour détecter et prévenir les risques potentiels.</a:t>
            </a:r>
            <a:endParaRPr lang="en-US" sz="154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615440"/>
            <a:ext cx="8299728"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6. Performance et mesure des SI</a:t>
            </a:r>
            <a:endParaRPr lang="en-US" sz="4374" dirty="0"/>
          </a:p>
        </p:txBody>
      </p:sp>
      <p:sp>
        <p:nvSpPr>
          <p:cNvPr id="5" name="Shape 3"/>
          <p:cNvSpPr/>
          <p:nvPr/>
        </p:nvSpPr>
        <p:spPr>
          <a:xfrm>
            <a:off x="2037993" y="2754154"/>
            <a:ext cx="3370064" cy="3859887"/>
          </a:xfrm>
          <a:prstGeom prst="roundRect">
            <a:avLst>
              <a:gd name="adj" fmla="val 2967"/>
            </a:avLst>
          </a:prstGeom>
          <a:solidFill>
            <a:srgbClr val="DADBF1"/>
          </a:solidFill>
          <a:ln w="13811">
            <a:solidFill>
              <a:srgbClr val="B5B7E3"/>
            </a:solidFill>
            <a:prstDash val="solid"/>
          </a:ln>
        </p:spPr>
      </p:sp>
      <p:sp>
        <p:nvSpPr>
          <p:cNvPr id="6" name="Text 4"/>
          <p:cNvSpPr/>
          <p:nvPr/>
        </p:nvSpPr>
        <p:spPr>
          <a:xfrm>
            <a:off x="2273975" y="2990136"/>
            <a:ext cx="2898100" cy="694373"/>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Indicateurs clés de performance (KPI)</a:t>
            </a:r>
            <a:endParaRPr lang="en-US" sz="2187" dirty="0"/>
          </a:p>
        </p:txBody>
      </p:sp>
      <p:sp>
        <p:nvSpPr>
          <p:cNvPr id="7" name="Text 5"/>
          <p:cNvSpPr/>
          <p:nvPr/>
        </p:nvSpPr>
        <p:spPr>
          <a:xfrm>
            <a:off x="2273975" y="3906679"/>
            <a:ext cx="2898100"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Les KPI permettent de mesurer l'efficacité, l'efficience et l'impact des SI sur les résultats de l'entreprise.</a:t>
            </a:r>
            <a:endParaRPr lang="en-US" sz="1750" dirty="0"/>
          </a:p>
        </p:txBody>
      </p:sp>
      <p:sp>
        <p:nvSpPr>
          <p:cNvPr id="8" name="Shape 6"/>
          <p:cNvSpPr/>
          <p:nvPr/>
        </p:nvSpPr>
        <p:spPr>
          <a:xfrm>
            <a:off x="5630228" y="2754154"/>
            <a:ext cx="3370064" cy="3859887"/>
          </a:xfrm>
          <a:prstGeom prst="roundRect">
            <a:avLst>
              <a:gd name="adj" fmla="val 2967"/>
            </a:avLst>
          </a:prstGeom>
          <a:solidFill>
            <a:srgbClr val="DADBF1"/>
          </a:solidFill>
          <a:ln w="13811">
            <a:solidFill>
              <a:srgbClr val="B5B7E3"/>
            </a:solidFill>
            <a:prstDash val="solid"/>
          </a:ln>
        </p:spPr>
      </p:sp>
      <p:sp>
        <p:nvSpPr>
          <p:cNvPr id="9" name="Text 7"/>
          <p:cNvSpPr/>
          <p:nvPr/>
        </p:nvSpPr>
        <p:spPr>
          <a:xfrm>
            <a:off x="5866209" y="2990136"/>
            <a:ext cx="2898100" cy="694373"/>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Identification des domaines à améliorer</a:t>
            </a:r>
            <a:endParaRPr lang="en-US" sz="2187" dirty="0"/>
          </a:p>
        </p:txBody>
      </p:sp>
      <p:sp>
        <p:nvSpPr>
          <p:cNvPr id="10" name="Text 8"/>
          <p:cNvSpPr/>
          <p:nvPr/>
        </p:nvSpPr>
        <p:spPr>
          <a:xfrm>
            <a:off x="5866209" y="3906679"/>
            <a:ext cx="2898100"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mesure de la performance permet d'identifier les domaines à améliorer et de prendre des décisions basées sur des données.</a:t>
            </a:r>
            <a:endParaRPr lang="en-US" sz="1750" dirty="0"/>
          </a:p>
        </p:txBody>
      </p:sp>
      <p:sp>
        <p:nvSpPr>
          <p:cNvPr id="11" name="Shape 9"/>
          <p:cNvSpPr/>
          <p:nvPr/>
        </p:nvSpPr>
        <p:spPr>
          <a:xfrm>
            <a:off x="9222462" y="2754154"/>
            <a:ext cx="3370064" cy="3859887"/>
          </a:xfrm>
          <a:prstGeom prst="roundRect">
            <a:avLst>
              <a:gd name="adj" fmla="val 2967"/>
            </a:avLst>
          </a:prstGeom>
          <a:solidFill>
            <a:srgbClr val="DADBF1"/>
          </a:solidFill>
          <a:ln w="13811">
            <a:solidFill>
              <a:srgbClr val="B5B7E3"/>
            </a:solidFill>
            <a:prstDash val="solid"/>
          </a:ln>
        </p:spPr>
      </p:sp>
      <p:sp>
        <p:nvSpPr>
          <p:cNvPr id="12" name="Text 10"/>
          <p:cNvSpPr/>
          <p:nvPr/>
        </p:nvSpPr>
        <p:spPr>
          <a:xfrm>
            <a:off x="9458444" y="2990136"/>
            <a:ext cx="2898100" cy="1388745"/>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Optimisation de l'utilisation des ressources informatiques</a:t>
            </a:r>
            <a:endParaRPr lang="en-US" sz="2187" dirty="0"/>
          </a:p>
        </p:txBody>
      </p:sp>
      <p:sp>
        <p:nvSpPr>
          <p:cNvPr id="13" name="Text 11"/>
          <p:cNvSpPr/>
          <p:nvPr/>
        </p:nvSpPr>
        <p:spPr>
          <a:xfrm>
            <a:off x="9458444" y="4601051"/>
            <a:ext cx="2898100"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mesure de la performance permet également d'optimiser l'utilisation des ressources informatiques.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692">
            <a:solidFill>
              <a:srgbClr val="E5E0DF"/>
            </a:solidFill>
            <a:prstDash val="solid"/>
          </a:ln>
        </p:spPr>
      </p:sp>
      <p:sp>
        <p:nvSpPr>
          <p:cNvPr id="4" name="Text 2"/>
          <p:cNvSpPr/>
          <p:nvPr/>
        </p:nvSpPr>
        <p:spPr>
          <a:xfrm>
            <a:off x="2110264" y="602933"/>
            <a:ext cx="7635121" cy="684848"/>
          </a:xfrm>
          <a:prstGeom prst="rect">
            <a:avLst/>
          </a:prstGeom>
          <a:noFill/>
          <a:ln/>
        </p:spPr>
        <p:txBody>
          <a:bodyPr wrap="none" rtlCol="0" anchor="t"/>
          <a:lstStyle/>
          <a:p>
            <a:pPr indent="0" marL="0">
              <a:lnSpc>
                <a:spcPts val="5393"/>
              </a:lnSpc>
              <a:buNone/>
            </a:pPr>
            <a:r>
              <a:rPr lang="en-US" sz="4314" b="1" spc="-129" kern="0" dirty="0">
                <a:solidFill>
                  <a:srgbClr val="000000"/>
                </a:solidFill>
                <a:latin typeface="Inter" pitchFamily="34" charset="0"/>
                <a:ea typeface="Inter" pitchFamily="34" charset="-122"/>
                <a:cs typeface="Inter" pitchFamily="34" charset="-120"/>
              </a:rPr>
              <a:t>7. Partenariats et collaboration</a:t>
            </a:r>
            <a:endParaRPr lang="en-US" sz="4314" dirty="0"/>
          </a:p>
        </p:txBody>
      </p:sp>
      <p:sp>
        <p:nvSpPr>
          <p:cNvPr id="5" name="Shape 3"/>
          <p:cNvSpPr/>
          <p:nvPr/>
        </p:nvSpPr>
        <p:spPr>
          <a:xfrm>
            <a:off x="2110264" y="4676299"/>
            <a:ext cx="10409873" cy="43815"/>
          </a:xfrm>
          <a:prstGeom prst="rect">
            <a:avLst/>
          </a:prstGeom>
          <a:solidFill>
            <a:srgbClr val="B5B7E3"/>
          </a:solidFill>
          <a:ln/>
        </p:spPr>
      </p:sp>
      <p:sp>
        <p:nvSpPr>
          <p:cNvPr id="6" name="Shape 4"/>
          <p:cNvSpPr/>
          <p:nvPr/>
        </p:nvSpPr>
        <p:spPr>
          <a:xfrm>
            <a:off x="4636056" y="4676299"/>
            <a:ext cx="43815" cy="767001"/>
          </a:xfrm>
          <a:prstGeom prst="rect">
            <a:avLst/>
          </a:prstGeom>
          <a:solidFill>
            <a:srgbClr val="B5B7E3"/>
          </a:solidFill>
          <a:ln/>
        </p:spPr>
      </p:sp>
      <p:sp>
        <p:nvSpPr>
          <p:cNvPr id="7" name="Shape 5"/>
          <p:cNvSpPr/>
          <p:nvPr/>
        </p:nvSpPr>
        <p:spPr>
          <a:xfrm>
            <a:off x="4411504" y="4429839"/>
            <a:ext cx="493038" cy="493038"/>
          </a:xfrm>
          <a:prstGeom prst="roundRect">
            <a:avLst>
              <a:gd name="adj" fmla="val 20002"/>
            </a:avLst>
          </a:prstGeom>
          <a:solidFill>
            <a:srgbClr val="DADBF1"/>
          </a:solidFill>
          <a:ln w="13692">
            <a:solidFill>
              <a:srgbClr val="B5B7E3"/>
            </a:solidFill>
            <a:prstDash val="solid"/>
          </a:ln>
        </p:spPr>
      </p:sp>
      <p:sp>
        <p:nvSpPr>
          <p:cNvPr id="8" name="Text 6"/>
          <p:cNvSpPr/>
          <p:nvPr/>
        </p:nvSpPr>
        <p:spPr>
          <a:xfrm>
            <a:off x="4576286" y="4470916"/>
            <a:ext cx="163354" cy="410885"/>
          </a:xfrm>
          <a:prstGeom prst="rect">
            <a:avLst/>
          </a:prstGeom>
          <a:noFill/>
          <a:ln/>
        </p:spPr>
        <p:txBody>
          <a:bodyPr wrap="none" rtlCol="0" anchor="t"/>
          <a:lstStyle/>
          <a:p>
            <a:pPr algn="ctr" indent="0" marL="0">
              <a:lnSpc>
                <a:spcPts val="3236"/>
              </a:lnSpc>
              <a:buNone/>
            </a:pPr>
            <a:r>
              <a:rPr lang="en-US" sz="2588" b="1" spc="-35" kern="0" dirty="0">
                <a:solidFill>
                  <a:srgbClr val="272525"/>
                </a:solidFill>
                <a:latin typeface="Inter" pitchFamily="34" charset="0"/>
                <a:ea typeface="Inter" pitchFamily="34" charset="-122"/>
                <a:cs typeface="Inter" pitchFamily="34" charset="-120"/>
              </a:rPr>
              <a:t>1</a:t>
            </a:r>
            <a:endParaRPr lang="en-US" sz="2588" dirty="0"/>
          </a:p>
        </p:txBody>
      </p:sp>
      <p:sp>
        <p:nvSpPr>
          <p:cNvPr id="9" name="Text 7"/>
          <p:cNvSpPr/>
          <p:nvPr/>
        </p:nvSpPr>
        <p:spPr>
          <a:xfrm>
            <a:off x="3250644" y="5662493"/>
            <a:ext cx="2814518" cy="342424"/>
          </a:xfrm>
          <a:prstGeom prst="rect">
            <a:avLst/>
          </a:prstGeom>
          <a:noFill/>
          <a:ln/>
        </p:spPr>
        <p:txBody>
          <a:bodyPr wrap="none" rtlCol="0" anchor="t"/>
          <a:lstStyle/>
          <a:p>
            <a:pPr algn="ctr" indent="0" marL="0">
              <a:lnSpc>
                <a:spcPts val="2696"/>
              </a:lnSpc>
              <a:buNone/>
            </a:pPr>
            <a:r>
              <a:rPr lang="en-US" sz="2157" b="1" spc="-65" kern="0" dirty="0">
                <a:solidFill>
                  <a:srgbClr val="272525"/>
                </a:solidFill>
                <a:latin typeface="Inter" pitchFamily="34" charset="0"/>
                <a:ea typeface="Inter" pitchFamily="34" charset="-122"/>
                <a:cs typeface="Inter" pitchFamily="34" charset="-120"/>
              </a:rPr>
              <a:t>Équipes informatiques</a:t>
            </a:r>
            <a:endParaRPr lang="en-US" sz="2157" dirty="0"/>
          </a:p>
        </p:txBody>
      </p:sp>
      <p:sp>
        <p:nvSpPr>
          <p:cNvPr id="10" name="Text 8"/>
          <p:cNvSpPr/>
          <p:nvPr/>
        </p:nvSpPr>
        <p:spPr>
          <a:xfrm>
            <a:off x="2329339" y="6223992"/>
            <a:ext cx="4657249" cy="1051917"/>
          </a:xfrm>
          <a:prstGeom prst="rect">
            <a:avLst/>
          </a:prstGeom>
          <a:noFill/>
          <a:ln/>
        </p:spPr>
        <p:txBody>
          <a:bodyPr wrap="square" rtlCol="0" anchor="t"/>
          <a:lstStyle/>
          <a:p>
            <a:pPr algn="ctr" indent="0" marL="0">
              <a:lnSpc>
                <a:spcPts val="2761"/>
              </a:lnSpc>
              <a:buNone/>
            </a:pPr>
            <a:r>
              <a:rPr lang="en-US" sz="1726" spc="-35" kern="0" dirty="0">
                <a:solidFill>
                  <a:srgbClr val="272525"/>
                </a:solidFill>
                <a:latin typeface="Inter" pitchFamily="34" charset="0"/>
                <a:ea typeface="Inter" pitchFamily="34" charset="-122"/>
                <a:cs typeface="Inter" pitchFamily="34" charset="-120"/>
              </a:rPr>
              <a:t>La collaboration entre les équipes informatiques est essentielle pour garantir le développement efficace et cohérent des SI.</a:t>
            </a:r>
            <a:endParaRPr lang="en-US" sz="1726" dirty="0"/>
          </a:p>
        </p:txBody>
      </p:sp>
      <p:sp>
        <p:nvSpPr>
          <p:cNvPr id="11" name="Shape 9"/>
          <p:cNvSpPr/>
          <p:nvPr/>
        </p:nvSpPr>
        <p:spPr>
          <a:xfrm>
            <a:off x="7293293" y="3909298"/>
            <a:ext cx="43815" cy="767001"/>
          </a:xfrm>
          <a:prstGeom prst="rect">
            <a:avLst/>
          </a:prstGeom>
          <a:solidFill>
            <a:srgbClr val="B5B7E3"/>
          </a:solidFill>
          <a:ln/>
        </p:spPr>
      </p:sp>
      <p:sp>
        <p:nvSpPr>
          <p:cNvPr id="12" name="Shape 10"/>
          <p:cNvSpPr/>
          <p:nvPr/>
        </p:nvSpPr>
        <p:spPr>
          <a:xfrm>
            <a:off x="7068741" y="4429839"/>
            <a:ext cx="493038" cy="493038"/>
          </a:xfrm>
          <a:prstGeom prst="roundRect">
            <a:avLst>
              <a:gd name="adj" fmla="val 20002"/>
            </a:avLst>
          </a:prstGeom>
          <a:solidFill>
            <a:srgbClr val="DADBF1"/>
          </a:solidFill>
          <a:ln w="13692">
            <a:solidFill>
              <a:srgbClr val="B5B7E3"/>
            </a:solidFill>
            <a:prstDash val="solid"/>
          </a:ln>
        </p:spPr>
      </p:sp>
      <p:sp>
        <p:nvSpPr>
          <p:cNvPr id="13" name="Text 11"/>
          <p:cNvSpPr/>
          <p:nvPr/>
        </p:nvSpPr>
        <p:spPr>
          <a:xfrm>
            <a:off x="7218283" y="4470916"/>
            <a:ext cx="193834" cy="410885"/>
          </a:xfrm>
          <a:prstGeom prst="rect">
            <a:avLst/>
          </a:prstGeom>
          <a:noFill/>
          <a:ln/>
        </p:spPr>
        <p:txBody>
          <a:bodyPr wrap="none" rtlCol="0" anchor="t"/>
          <a:lstStyle/>
          <a:p>
            <a:pPr algn="ctr" indent="0" marL="0">
              <a:lnSpc>
                <a:spcPts val="3236"/>
              </a:lnSpc>
              <a:buNone/>
            </a:pPr>
            <a:r>
              <a:rPr lang="en-US" sz="2588" b="1" spc="-35" kern="0" dirty="0">
                <a:solidFill>
                  <a:srgbClr val="272525"/>
                </a:solidFill>
                <a:latin typeface="Inter" pitchFamily="34" charset="0"/>
                <a:ea typeface="Inter" pitchFamily="34" charset="-122"/>
                <a:cs typeface="Inter" pitchFamily="34" charset="-120"/>
              </a:rPr>
              <a:t>2</a:t>
            </a:r>
            <a:endParaRPr lang="en-US" sz="2588" dirty="0"/>
          </a:p>
        </p:txBody>
      </p:sp>
      <p:sp>
        <p:nvSpPr>
          <p:cNvPr id="14" name="Text 12"/>
          <p:cNvSpPr/>
          <p:nvPr/>
        </p:nvSpPr>
        <p:spPr>
          <a:xfrm>
            <a:off x="5817037" y="1726049"/>
            <a:ext cx="2996208" cy="342424"/>
          </a:xfrm>
          <a:prstGeom prst="rect">
            <a:avLst/>
          </a:prstGeom>
          <a:noFill/>
          <a:ln/>
        </p:spPr>
        <p:txBody>
          <a:bodyPr wrap="none" rtlCol="0" anchor="t"/>
          <a:lstStyle/>
          <a:p>
            <a:pPr algn="ctr" indent="0" marL="0">
              <a:lnSpc>
                <a:spcPts val="2696"/>
              </a:lnSpc>
              <a:buNone/>
            </a:pPr>
            <a:r>
              <a:rPr lang="en-US" sz="2157" b="1" spc="-65" kern="0" dirty="0">
                <a:solidFill>
                  <a:srgbClr val="272525"/>
                </a:solidFill>
                <a:latin typeface="Inter" pitchFamily="34" charset="0"/>
                <a:ea typeface="Inter" pitchFamily="34" charset="-122"/>
                <a:cs typeface="Inter" pitchFamily="34" charset="-120"/>
              </a:rPr>
              <a:t>Équipes opérationnelles</a:t>
            </a:r>
            <a:endParaRPr lang="en-US" sz="2157" dirty="0"/>
          </a:p>
        </p:txBody>
      </p:sp>
      <p:sp>
        <p:nvSpPr>
          <p:cNvPr id="15" name="Text 13"/>
          <p:cNvSpPr/>
          <p:nvPr/>
        </p:nvSpPr>
        <p:spPr>
          <a:xfrm>
            <a:off x="4986576" y="2287548"/>
            <a:ext cx="4657249" cy="1402556"/>
          </a:xfrm>
          <a:prstGeom prst="rect">
            <a:avLst/>
          </a:prstGeom>
          <a:noFill/>
          <a:ln/>
        </p:spPr>
        <p:txBody>
          <a:bodyPr wrap="square" rtlCol="0" anchor="t"/>
          <a:lstStyle/>
          <a:p>
            <a:pPr algn="ctr" indent="0" marL="0">
              <a:lnSpc>
                <a:spcPts val="2761"/>
              </a:lnSpc>
              <a:buNone/>
            </a:pPr>
            <a:r>
              <a:rPr lang="en-US" sz="1726" spc="-35" kern="0" dirty="0">
                <a:solidFill>
                  <a:srgbClr val="272525"/>
                </a:solidFill>
                <a:latin typeface="Inter" pitchFamily="34" charset="0"/>
                <a:ea typeface="Inter" pitchFamily="34" charset="-122"/>
                <a:cs typeface="Inter" pitchFamily="34" charset="-120"/>
              </a:rPr>
              <a:t>Les équipes opérationnelles doivent être impliquées dans la prise de décision concernant les SI, car elles sont au premier plan de leur utilisation.</a:t>
            </a:r>
            <a:endParaRPr lang="en-US" sz="1726" dirty="0"/>
          </a:p>
        </p:txBody>
      </p:sp>
      <p:sp>
        <p:nvSpPr>
          <p:cNvPr id="16" name="Shape 14"/>
          <p:cNvSpPr/>
          <p:nvPr/>
        </p:nvSpPr>
        <p:spPr>
          <a:xfrm>
            <a:off x="9950529" y="4676299"/>
            <a:ext cx="43815" cy="767001"/>
          </a:xfrm>
          <a:prstGeom prst="rect">
            <a:avLst/>
          </a:prstGeom>
          <a:solidFill>
            <a:srgbClr val="B5B7E3"/>
          </a:solidFill>
          <a:ln/>
        </p:spPr>
      </p:sp>
      <p:sp>
        <p:nvSpPr>
          <p:cNvPr id="17" name="Shape 15"/>
          <p:cNvSpPr/>
          <p:nvPr/>
        </p:nvSpPr>
        <p:spPr>
          <a:xfrm>
            <a:off x="9725977" y="4429839"/>
            <a:ext cx="493038" cy="493038"/>
          </a:xfrm>
          <a:prstGeom prst="roundRect">
            <a:avLst>
              <a:gd name="adj" fmla="val 20002"/>
            </a:avLst>
          </a:prstGeom>
          <a:solidFill>
            <a:srgbClr val="DADBF1"/>
          </a:solidFill>
          <a:ln w="13692">
            <a:solidFill>
              <a:srgbClr val="B5B7E3"/>
            </a:solidFill>
            <a:prstDash val="solid"/>
          </a:ln>
        </p:spPr>
      </p:sp>
      <p:sp>
        <p:nvSpPr>
          <p:cNvPr id="18" name="Text 16"/>
          <p:cNvSpPr/>
          <p:nvPr/>
        </p:nvSpPr>
        <p:spPr>
          <a:xfrm>
            <a:off x="9867900" y="4470916"/>
            <a:ext cx="209074" cy="410885"/>
          </a:xfrm>
          <a:prstGeom prst="rect">
            <a:avLst/>
          </a:prstGeom>
          <a:noFill/>
          <a:ln/>
        </p:spPr>
        <p:txBody>
          <a:bodyPr wrap="none" rtlCol="0" anchor="t"/>
          <a:lstStyle/>
          <a:p>
            <a:pPr algn="ctr" indent="0" marL="0">
              <a:lnSpc>
                <a:spcPts val="3236"/>
              </a:lnSpc>
              <a:buNone/>
            </a:pPr>
            <a:r>
              <a:rPr lang="en-US" sz="2588" b="1" spc="-35" kern="0" dirty="0">
                <a:solidFill>
                  <a:srgbClr val="272525"/>
                </a:solidFill>
                <a:latin typeface="Inter" pitchFamily="34" charset="0"/>
                <a:ea typeface="Inter" pitchFamily="34" charset="-122"/>
                <a:cs typeface="Inter" pitchFamily="34" charset="-120"/>
              </a:rPr>
              <a:t>3</a:t>
            </a:r>
            <a:endParaRPr lang="en-US" sz="2588" dirty="0"/>
          </a:p>
        </p:txBody>
      </p:sp>
      <p:sp>
        <p:nvSpPr>
          <p:cNvPr id="19" name="Text 17"/>
          <p:cNvSpPr/>
          <p:nvPr/>
        </p:nvSpPr>
        <p:spPr>
          <a:xfrm>
            <a:off x="8876705" y="5662493"/>
            <a:ext cx="2191464" cy="342424"/>
          </a:xfrm>
          <a:prstGeom prst="rect">
            <a:avLst/>
          </a:prstGeom>
          <a:noFill/>
          <a:ln/>
        </p:spPr>
        <p:txBody>
          <a:bodyPr wrap="none" rtlCol="0" anchor="t"/>
          <a:lstStyle/>
          <a:p>
            <a:pPr algn="ctr" indent="0" marL="0">
              <a:lnSpc>
                <a:spcPts val="2696"/>
              </a:lnSpc>
              <a:buNone/>
            </a:pPr>
            <a:r>
              <a:rPr lang="en-US" sz="2157" b="1" spc="-65" kern="0" dirty="0">
                <a:solidFill>
                  <a:srgbClr val="272525"/>
                </a:solidFill>
                <a:latin typeface="Inter" pitchFamily="34" charset="0"/>
                <a:ea typeface="Inter" pitchFamily="34" charset="-122"/>
                <a:cs typeface="Inter" pitchFamily="34" charset="-120"/>
              </a:rPr>
              <a:t>Dirigeants</a:t>
            </a:r>
            <a:endParaRPr lang="en-US" sz="2157" dirty="0"/>
          </a:p>
        </p:txBody>
      </p:sp>
      <p:sp>
        <p:nvSpPr>
          <p:cNvPr id="20" name="Text 18"/>
          <p:cNvSpPr/>
          <p:nvPr/>
        </p:nvSpPr>
        <p:spPr>
          <a:xfrm>
            <a:off x="7643813" y="6223992"/>
            <a:ext cx="4657249" cy="1402556"/>
          </a:xfrm>
          <a:prstGeom prst="rect">
            <a:avLst/>
          </a:prstGeom>
          <a:noFill/>
          <a:ln/>
        </p:spPr>
        <p:txBody>
          <a:bodyPr wrap="square" rtlCol="0" anchor="t"/>
          <a:lstStyle/>
          <a:p>
            <a:pPr algn="ctr" indent="0" marL="0">
              <a:lnSpc>
                <a:spcPts val="2761"/>
              </a:lnSpc>
              <a:buNone/>
            </a:pPr>
            <a:r>
              <a:rPr lang="en-US" sz="1726" spc="-35" kern="0" dirty="0">
                <a:solidFill>
                  <a:srgbClr val="272525"/>
                </a:solidFill>
                <a:latin typeface="Inter" pitchFamily="34" charset="0"/>
                <a:ea typeface="Inter" pitchFamily="34" charset="-122"/>
                <a:cs typeface="Inter" pitchFamily="34" charset="-120"/>
              </a:rPr>
              <a:t>Les dirigeants doivent être impliqués dans les décisions concernant les SI car ils sont responsables de la vision et de la stratégie de l'entreprise.</a:t>
            </a:r>
            <a:endParaRPr lang="en-US" sz="1726"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1267"/>
          </a:xfrm>
          <a:prstGeom prst="rect">
            <a:avLst/>
          </a:prstGeom>
          <a:solidFill>
            <a:srgbClr val="FFFFFF"/>
          </a:solidFill>
          <a:ln w="13216">
            <a:solidFill>
              <a:srgbClr val="E5E0DF"/>
            </a:solidFill>
            <a:prstDash val="solid"/>
          </a:ln>
        </p:spPr>
      </p:sp>
      <p:sp>
        <p:nvSpPr>
          <p:cNvPr id="4" name="Text 2"/>
          <p:cNvSpPr/>
          <p:nvPr/>
        </p:nvSpPr>
        <p:spPr>
          <a:xfrm>
            <a:off x="2275880" y="583406"/>
            <a:ext cx="7796570" cy="662940"/>
          </a:xfrm>
          <a:prstGeom prst="rect">
            <a:avLst/>
          </a:prstGeom>
          <a:noFill/>
          <a:ln/>
        </p:spPr>
        <p:txBody>
          <a:bodyPr wrap="none" rtlCol="0" anchor="t"/>
          <a:lstStyle/>
          <a:p>
            <a:pPr indent="0" marL="0">
              <a:lnSpc>
                <a:spcPts val="5221"/>
              </a:lnSpc>
              <a:buNone/>
            </a:pPr>
            <a:r>
              <a:rPr lang="en-US" sz="4177" b="1" spc="-125" kern="0" dirty="0">
                <a:solidFill>
                  <a:srgbClr val="000000"/>
                </a:solidFill>
                <a:latin typeface="Inter" pitchFamily="34" charset="0"/>
                <a:ea typeface="Inter" pitchFamily="34" charset="-122"/>
                <a:cs typeface="Inter" pitchFamily="34" charset="-120"/>
              </a:rPr>
              <a:t>8. Rôle de la gouvernance des SI</a:t>
            </a:r>
            <a:endParaRPr lang="en-US" sz="4177" dirty="0"/>
          </a:p>
        </p:txBody>
      </p:sp>
      <p:pic>
        <p:nvPicPr>
          <p:cNvPr id="5" name="Image 0" descr="preencoded.png">    </p:cNvPr>
          <p:cNvPicPr>
            <a:picLocks noChangeAspect="1"/>
          </p:cNvPicPr>
          <p:nvPr/>
        </p:nvPicPr>
        <p:blipFill>
          <a:blip r:embed="rId1"/>
          <a:stretch>
            <a:fillRect/>
          </a:stretch>
        </p:blipFill>
        <p:spPr>
          <a:xfrm>
            <a:off x="2275880" y="1670685"/>
            <a:ext cx="3147298" cy="3147298"/>
          </a:xfrm>
          <a:prstGeom prst="rect">
            <a:avLst/>
          </a:prstGeom>
        </p:spPr>
      </p:pic>
      <p:sp>
        <p:nvSpPr>
          <p:cNvPr id="6" name="Text 3"/>
          <p:cNvSpPr/>
          <p:nvPr/>
        </p:nvSpPr>
        <p:spPr>
          <a:xfrm>
            <a:off x="2275880" y="5083135"/>
            <a:ext cx="3147298" cy="663178"/>
          </a:xfrm>
          <a:prstGeom prst="rect">
            <a:avLst/>
          </a:prstGeom>
          <a:noFill/>
          <a:ln/>
        </p:spPr>
        <p:txBody>
          <a:bodyPr wrap="square" rtlCol="0" anchor="t"/>
          <a:lstStyle/>
          <a:p>
            <a:pPr algn="ctr" indent="0" marL="0">
              <a:lnSpc>
                <a:spcPts val="2610"/>
              </a:lnSpc>
              <a:buNone/>
            </a:pPr>
            <a:r>
              <a:rPr lang="en-US" sz="2088" b="1" spc="-63" kern="0" dirty="0">
                <a:solidFill>
                  <a:srgbClr val="000000"/>
                </a:solidFill>
                <a:latin typeface="Inter" pitchFamily="34" charset="0"/>
                <a:ea typeface="Inter" pitchFamily="34" charset="-122"/>
                <a:cs typeface="Inter" pitchFamily="34" charset="-120"/>
              </a:rPr>
              <a:t>Optimisation de l'utilisation des SI</a:t>
            </a:r>
            <a:endParaRPr lang="en-US" sz="2088" dirty="0"/>
          </a:p>
        </p:txBody>
      </p:sp>
      <p:sp>
        <p:nvSpPr>
          <p:cNvPr id="7" name="Text 4"/>
          <p:cNvSpPr/>
          <p:nvPr/>
        </p:nvSpPr>
        <p:spPr>
          <a:xfrm>
            <a:off x="2275880" y="5958483"/>
            <a:ext cx="3147298" cy="1357789"/>
          </a:xfrm>
          <a:prstGeom prst="rect">
            <a:avLst/>
          </a:prstGeom>
          <a:noFill/>
          <a:ln/>
        </p:spPr>
        <p:txBody>
          <a:bodyPr wrap="square" rtlCol="0" anchor="t"/>
          <a:lstStyle/>
          <a:p>
            <a:pPr algn="ctr" indent="0" marL="0">
              <a:lnSpc>
                <a:spcPts val="2673"/>
              </a:lnSpc>
              <a:buNone/>
            </a:pPr>
            <a:r>
              <a:rPr lang="en-US" sz="1671" spc="-33" kern="0" dirty="0">
                <a:solidFill>
                  <a:srgbClr val="272525"/>
                </a:solidFill>
                <a:latin typeface="Inter" pitchFamily="34" charset="0"/>
                <a:ea typeface="Inter" pitchFamily="34" charset="-122"/>
                <a:cs typeface="Inter" pitchFamily="34" charset="-120"/>
              </a:rPr>
              <a:t>La gouvernance des SI garantit une utilisation efficace et cohérente des SI dans l'entreprise.</a:t>
            </a:r>
            <a:endParaRPr lang="en-US" sz="1671" dirty="0"/>
          </a:p>
        </p:txBody>
      </p:sp>
      <p:pic>
        <p:nvPicPr>
          <p:cNvPr id="8" name="Image 1" descr="preencoded.png">    </p:cNvPr>
          <p:cNvPicPr>
            <a:picLocks noChangeAspect="1"/>
          </p:cNvPicPr>
          <p:nvPr/>
        </p:nvPicPr>
        <p:blipFill>
          <a:blip r:embed="rId2"/>
          <a:stretch>
            <a:fillRect/>
          </a:stretch>
        </p:blipFill>
        <p:spPr>
          <a:xfrm>
            <a:off x="5741432" y="1670685"/>
            <a:ext cx="3147298" cy="3147298"/>
          </a:xfrm>
          <a:prstGeom prst="rect">
            <a:avLst/>
          </a:prstGeom>
        </p:spPr>
      </p:pic>
      <p:sp>
        <p:nvSpPr>
          <p:cNvPr id="9" name="Text 5"/>
          <p:cNvSpPr/>
          <p:nvPr/>
        </p:nvSpPr>
        <p:spPr>
          <a:xfrm>
            <a:off x="5741432" y="5083135"/>
            <a:ext cx="3147298" cy="994767"/>
          </a:xfrm>
          <a:prstGeom prst="rect">
            <a:avLst/>
          </a:prstGeom>
          <a:noFill/>
          <a:ln/>
        </p:spPr>
        <p:txBody>
          <a:bodyPr wrap="square" rtlCol="0" anchor="t"/>
          <a:lstStyle/>
          <a:p>
            <a:pPr algn="ctr" indent="0" marL="0">
              <a:lnSpc>
                <a:spcPts val="2610"/>
              </a:lnSpc>
              <a:buNone/>
            </a:pPr>
            <a:r>
              <a:rPr lang="en-US" sz="2088" b="1" spc="-63" kern="0" dirty="0">
                <a:solidFill>
                  <a:srgbClr val="000000"/>
                </a:solidFill>
                <a:latin typeface="Inter" pitchFamily="34" charset="0"/>
                <a:ea typeface="Inter" pitchFamily="34" charset="-122"/>
                <a:cs typeface="Inter" pitchFamily="34" charset="-120"/>
              </a:rPr>
              <a:t>Création de valeur à partir des investissements technologiques</a:t>
            </a:r>
            <a:endParaRPr lang="en-US" sz="2088" dirty="0"/>
          </a:p>
        </p:txBody>
      </p:sp>
      <p:sp>
        <p:nvSpPr>
          <p:cNvPr id="10" name="Text 6"/>
          <p:cNvSpPr/>
          <p:nvPr/>
        </p:nvSpPr>
        <p:spPr>
          <a:xfrm>
            <a:off x="5741432" y="6290072"/>
            <a:ext cx="3147298" cy="1357789"/>
          </a:xfrm>
          <a:prstGeom prst="rect">
            <a:avLst/>
          </a:prstGeom>
          <a:noFill/>
          <a:ln/>
        </p:spPr>
        <p:txBody>
          <a:bodyPr wrap="square" rtlCol="0" anchor="t"/>
          <a:lstStyle/>
          <a:p>
            <a:pPr algn="ctr" indent="0" marL="0">
              <a:lnSpc>
                <a:spcPts val="2673"/>
              </a:lnSpc>
              <a:buNone/>
            </a:pPr>
            <a:r>
              <a:rPr lang="en-US" sz="1671" spc="-33" kern="0" dirty="0">
                <a:solidFill>
                  <a:srgbClr val="272525"/>
                </a:solidFill>
                <a:latin typeface="Inter" pitchFamily="34" charset="0"/>
                <a:ea typeface="Inter" pitchFamily="34" charset="-122"/>
                <a:cs typeface="Inter" pitchFamily="34" charset="-120"/>
              </a:rPr>
              <a:t>La gouvernance des SI vise à maximiser le retour sur investissement des projets et initiatives technologiques.</a:t>
            </a:r>
            <a:endParaRPr lang="en-US" sz="1671" dirty="0"/>
          </a:p>
        </p:txBody>
      </p:sp>
      <p:pic>
        <p:nvPicPr>
          <p:cNvPr id="11" name="Image 2" descr="preencoded.png">    </p:cNvPr>
          <p:cNvPicPr>
            <a:picLocks noChangeAspect="1"/>
          </p:cNvPicPr>
          <p:nvPr/>
        </p:nvPicPr>
        <p:blipFill>
          <a:blip r:embed="rId3"/>
          <a:stretch>
            <a:fillRect/>
          </a:stretch>
        </p:blipFill>
        <p:spPr>
          <a:xfrm>
            <a:off x="9206984" y="1670685"/>
            <a:ext cx="3147417" cy="3147417"/>
          </a:xfrm>
          <a:prstGeom prst="rect">
            <a:avLst/>
          </a:prstGeom>
        </p:spPr>
      </p:pic>
      <p:sp>
        <p:nvSpPr>
          <p:cNvPr id="12" name="Text 7"/>
          <p:cNvSpPr/>
          <p:nvPr/>
        </p:nvSpPr>
        <p:spPr>
          <a:xfrm>
            <a:off x="9245798" y="5083254"/>
            <a:ext cx="3069788" cy="331589"/>
          </a:xfrm>
          <a:prstGeom prst="rect">
            <a:avLst/>
          </a:prstGeom>
          <a:noFill/>
          <a:ln/>
        </p:spPr>
        <p:txBody>
          <a:bodyPr wrap="none" rtlCol="0" anchor="t"/>
          <a:lstStyle/>
          <a:p>
            <a:pPr algn="ctr" indent="0" marL="0">
              <a:lnSpc>
                <a:spcPts val="2610"/>
              </a:lnSpc>
              <a:buNone/>
            </a:pPr>
            <a:r>
              <a:rPr lang="en-US" sz="2088" b="1" spc="-63" kern="0" dirty="0">
                <a:solidFill>
                  <a:srgbClr val="000000"/>
                </a:solidFill>
                <a:latin typeface="Inter" pitchFamily="34" charset="0"/>
                <a:ea typeface="Inter" pitchFamily="34" charset="-122"/>
                <a:cs typeface="Inter" pitchFamily="34" charset="-120"/>
              </a:rPr>
              <a:t>Prise de décision éclairée</a:t>
            </a:r>
            <a:endParaRPr lang="en-US" sz="2088" dirty="0"/>
          </a:p>
        </p:txBody>
      </p:sp>
      <p:sp>
        <p:nvSpPr>
          <p:cNvPr id="13" name="Text 8"/>
          <p:cNvSpPr/>
          <p:nvPr/>
        </p:nvSpPr>
        <p:spPr>
          <a:xfrm>
            <a:off x="9206984" y="5627013"/>
            <a:ext cx="3147417" cy="1697236"/>
          </a:xfrm>
          <a:prstGeom prst="rect">
            <a:avLst/>
          </a:prstGeom>
          <a:noFill/>
          <a:ln/>
        </p:spPr>
        <p:txBody>
          <a:bodyPr wrap="square" rtlCol="0" anchor="t"/>
          <a:lstStyle/>
          <a:p>
            <a:pPr algn="ctr" indent="0" marL="0">
              <a:lnSpc>
                <a:spcPts val="2673"/>
              </a:lnSpc>
              <a:buNone/>
            </a:pPr>
            <a:r>
              <a:rPr lang="en-US" sz="1671" spc="-33" kern="0" dirty="0">
                <a:solidFill>
                  <a:srgbClr val="272525"/>
                </a:solidFill>
                <a:latin typeface="Inter" pitchFamily="34" charset="0"/>
                <a:ea typeface="Inter" pitchFamily="34" charset="-122"/>
                <a:cs typeface="Inter" pitchFamily="34" charset="-120"/>
              </a:rPr>
              <a:t>La gouvernance des SI facilite la prise de décision éclairée concernant les SI en fournissant des informations claires et cohérentes.</a:t>
            </a:r>
            <a:endParaRPr lang="en-US" sz="167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815703"/>
            <a:ext cx="10213419"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9. Conclusion : Garantir le succès des SI</a:t>
            </a:r>
            <a:endParaRPr lang="en-US" sz="4374" dirty="0"/>
          </a:p>
        </p:txBody>
      </p:sp>
      <p:sp>
        <p:nvSpPr>
          <p:cNvPr id="5" name="Text 3"/>
          <p:cNvSpPr/>
          <p:nvPr/>
        </p:nvSpPr>
        <p:spPr>
          <a:xfrm>
            <a:off x="2037993" y="3065502"/>
            <a:ext cx="5006221" cy="832961"/>
          </a:xfrm>
          <a:prstGeom prst="rect">
            <a:avLst/>
          </a:prstGeom>
          <a:noFill/>
          <a:ln/>
        </p:spPr>
        <p:txBody>
          <a:bodyPr wrap="square" rtlCol="0" anchor="t"/>
          <a:lstStyle/>
          <a:p>
            <a:pPr indent="0" marL="0">
              <a:lnSpc>
                <a:spcPts val="3281"/>
              </a:lnSpc>
              <a:buNone/>
            </a:pPr>
            <a:r>
              <a:rPr lang="en-US" sz="2624" b="1" spc="-79" kern="0" dirty="0">
                <a:solidFill>
                  <a:srgbClr val="000000"/>
                </a:solidFill>
                <a:latin typeface="Inter" pitchFamily="34" charset="0"/>
                <a:ea typeface="Inter" pitchFamily="34" charset="-122"/>
                <a:cs typeface="Inter" pitchFamily="34" charset="-120"/>
              </a:rPr>
              <a:t>Bénéfices de la gouvernance des SI</a:t>
            </a:r>
            <a:endParaRPr lang="en-US" sz="2624" dirty="0"/>
          </a:p>
        </p:txBody>
      </p:sp>
      <p:sp>
        <p:nvSpPr>
          <p:cNvPr id="6" name="Text 4"/>
          <p:cNvSpPr/>
          <p:nvPr/>
        </p:nvSpPr>
        <p:spPr>
          <a:xfrm>
            <a:off x="2393394" y="4148376"/>
            <a:ext cx="4650819"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Utilisation efficace et cohérente des SI</a:t>
            </a:r>
            <a:endParaRPr lang="en-US" sz="1750" dirty="0"/>
          </a:p>
        </p:txBody>
      </p:sp>
      <p:sp>
        <p:nvSpPr>
          <p:cNvPr id="7" name="Text 5"/>
          <p:cNvSpPr/>
          <p:nvPr/>
        </p:nvSpPr>
        <p:spPr>
          <a:xfrm>
            <a:off x="2393394" y="4637008"/>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Création de valeur à partir des investissements technologiques</a:t>
            </a:r>
            <a:endParaRPr lang="en-US" sz="1750" dirty="0"/>
          </a:p>
        </p:txBody>
      </p:sp>
      <p:sp>
        <p:nvSpPr>
          <p:cNvPr id="8" name="Text 6"/>
          <p:cNvSpPr/>
          <p:nvPr/>
        </p:nvSpPr>
        <p:spPr>
          <a:xfrm>
            <a:off x="2393394" y="5525453"/>
            <a:ext cx="4650819"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Prise de décision éclairée concernant les SI</a:t>
            </a:r>
            <a:endParaRPr lang="en-US" sz="1750" dirty="0"/>
          </a:p>
        </p:txBody>
      </p:sp>
      <p:sp>
        <p:nvSpPr>
          <p:cNvPr id="9" name="Text 7"/>
          <p:cNvSpPr/>
          <p:nvPr/>
        </p:nvSpPr>
        <p:spPr>
          <a:xfrm>
            <a:off x="7593806" y="3065502"/>
            <a:ext cx="5006221" cy="832961"/>
          </a:xfrm>
          <a:prstGeom prst="rect">
            <a:avLst/>
          </a:prstGeom>
          <a:noFill/>
          <a:ln/>
        </p:spPr>
        <p:txBody>
          <a:bodyPr wrap="square" rtlCol="0" anchor="t"/>
          <a:lstStyle/>
          <a:p>
            <a:pPr indent="0" marL="0">
              <a:lnSpc>
                <a:spcPts val="3281"/>
              </a:lnSpc>
              <a:buNone/>
            </a:pPr>
            <a:r>
              <a:rPr lang="en-US" sz="2624" b="1" spc="-79" kern="0" dirty="0">
                <a:solidFill>
                  <a:srgbClr val="000000"/>
                </a:solidFill>
                <a:latin typeface="Inter" pitchFamily="34" charset="0"/>
                <a:ea typeface="Inter" pitchFamily="34" charset="-122"/>
                <a:cs typeface="Inter" pitchFamily="34" charset="-120"/>
              </a:rPr>
              <a:t>Importance de la gouvernance des SI</a:t>
            </a:r>
            <a:endParaRPr lang="en-US" sz="2624" dirty="0"/>
          </a:p>
        </p:txBody>
      </p:sp>
      <p:sp>
        <p:nvSpPr>
          <p:cNvPr id="10" name="Text 8"/>
          <p:cNvSpPr/>
          <p:nvPr/>
        </p:nvSpPr>
        <p:spPr>
          <a:xfrm>
            <a:off x="7949208" y="4148376"/>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Assurance de l'alignement stratégique des SI sur les objectifs de l'entreprise</a:t>
            </a:r>
            <a:endParaRPr lang="en-US" sz="1750" dirty="0"/>
          </a:p>
        </p:txBody>
      </p:sp>
      <p:sp>
        <p:nvSpPr>
          <p:cNvPr id="11" name="Text 9"/>
          <p:cNvSpPr/>
          <p:nvPr/>
        </p:nvSpPr>
        <p:spPr>
          <a:xfrm>
            <a:off x="7949208" y="5036820"/>
            <a:ext cx="4650819"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Gestion efficace des risques liés aux SI</a:t>
            </a:r>
            <a:endParaRPr lang="en-US" sz="1750" dirty="0"/>
          </a:p>
        </p:txBody>
      </p:sp>
      <p:sp>
        <p:nvSpPr>
          <p:cNvPr id="12" name="Text 10"/>
          <p:cNvSpPr/>
          <p:nvPr/>
        </p:nvSpPr>
        <p:spPr>
          <a:xfrm>
            <a:off x="7949208" y="5525453"/>
            <a:ext cx="4650819"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Renforcement de la collaboration et de la prise de décision collective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2025">
            <a:solidFill>
              <a:srgbClr val="E5E0DF"/>
            </a:solidFill>
            <a:prstDash val="solid"/>
          </a:ln>
        </p:spPr>
      </p:sp>
      <p:sp>
        <p:nvSpPr>
          <p:cNvPr id="4" name="Text 2"/>
          <p:cNvSpPr/>
          <p:nvPr/>
        </p:nvSpPr>
        <p:spPr>
          <a:xfrm>
            <a:off x="721638" y="835700"/>
            <a:ext cx="7700724" cy="1202769"/>
          </a:xfrm>
          <a:prstGeom prst="rect">
            <a:avLst/>
          </a:prstGeom>
          <a:noFill/>
          <a:ln/>
        </p:spPr>
        <p:txBody>
          <a:bodyPr wrap="square" rtlCol="0" anchor="t"/>
          <a:lstStyle/>
          <a:p>
            <a:pPr indent="0" marL="0">
              <a:lnSpc>
                <a:spcPts val="4735"/>
              </a:lnSpc>
              <a:buNone/>
            </a:pPr>
            <a:r>
              <a:rPr lang="en-US" sz="3788" b="1" spc="-114" kern="0" dirty="0">
                <a:solidFill>
                  <a:srgbClr val="000000"/>
                </a:solidFill>
                <a:latin typeface="Inter" pitchFamily="34" charset="0"/>
                <a:ea typeface="Inter" pitchFamily="34" charset="-122"/>
                <a:cs typeface="Inter" pitchFamily="34" charset="-120"/>
              </a:rPr>
              <a:t>1. Questions fréquentes sur la gouvernance des SI</a:t>
            </a:r>
            <a:endParaRPr lang="en-US" sz="3788" dirty="0"/>
          </a:p>
        </p:txBody>
      </p:sp>
      <p:sp>
        <p:nvSpPr>
          <p:cNvPr id="5" name="Shape 3"/>
          <p:cNvSpPr/>
          <p:nvPr/>
        </p:nvSpPr>
        <p:spPr>
          <a:xfrm>
            <a:off x="721638" y="2327077"/>
            <a:ext cx="3754160" cy="3049191"/>
          </a:xfrm>
          <a:prstGeom prst="roundRect">
            <a:avLst>
              <a:gd name="adj" fmla="val 2840"/>
            </a:avLst>
          </a:prstGeom>
          <a:solidFill>
            <a:srgbClr val="DADBF1"/>
          </a:solidFill>
          <a:ln w="12025">
            <a:solidFill>
              <a:srgbClr val="B5B7E3"/>
            </a:solidFill>
            <a:prstDash val="solid"/>
          </a:ln>
        </p:spPr>
      </p:sp>
      <p:sp>
        <p:nvSpPr>
          <p:cNvPr id="6" name="Text 4"/>
          <p:cNvSpPr/>
          <p:nvPr/>
        </p:nvSpPr>
        <p:spPr>
          <a:xfrm>
            <a:off x="926068" y="2531507"/>
            <a:ext cx="3345299" cy="601266"/>
          </a:xfrm>
          <a:prstGeom prst="rect">
            <a:avLst/>
          </a:prstGeom>
          <a:noFill/>
          <a:ln/>
        </p:spPr>
        <p:txBody>
          <a:bodyPr wrap="square" rtlCol="0" anchor="t"/>
          <a:lstStyle/>
          <a:p>
            <a:pPr indent="0" marL="0">
              <a:lnSpc>
                <a:spcPts val="2368"/>
              </a:lnSpc>
              <a:buNone/>
            </a:pPr>
            <a:r>
              <a:rPr lang="en-US" sz="1894" b="1" spc="-57" kern="0" dirty="0">
                <a:solidFill>
                  <a:srgbClr val="272525"/>
                </a:solidFill>
                <a:latin typeface="Inter" pitchFamily="34" charset="0"/>
                <a:ea typeface="Inter" pitchFamily="34" charset="-122"/>
                <a:cs typeface="Inter" pitchFamily="34" charset="-120"/>
              </a:rPr>
              <a:t>Qu'est-ce que la gouvernance des SI ?</a:t>
            </a:r>
            <a:endParaRPr lang="en-US" sz="1894" dirty="0"/>
          </a:p>
        </p:txBody>
      </p:sp>
      <p:sp>
        <p:nvSpPr>
          <p:cNvPr id="7" name="Text 5"/>
          <p:cNvSpPr/>
          <p:nvPr/>
        </p:nvSpPr>
        <p:spPr>
          <a:xfrm>
            <a:off x="926068" y="3325178"/>
            <a:ext cx="3345299" cy="1538883"/>
          </a:xfrm>
          <a:prstGeom prst="rect">
            <a:avLst/>
          </a:prstGeom>
          <a:noFill/>
          <a:ln/>
        </p:spPr>
        <p:txBody>
          <a:bodyPr wrap="square" rtlCol="0" anchor="t"/>
          <a:lstStyle/>
          <a:p>
            <a:pPr indent="0" marL="0">
              <a:lnSpc>
                <a:spcPts val="2424"/>
              </a:lnSpc>
              <a:buNone/>
            </a:pPr>
            <a:r>
              <a:rPr lang="en-US" sz="1515" spc="-30" kern="0" dirty="0">
                <a:solidFill>
                  <a:srgbClr val="272525"/>
                </a:solidFill>
                <a:latin typeface="Inter" pitchFamily="34" charset="0"/>
                <a:ea typeface="Inter" pitchFamily="34" charset="-122"/>
                <a:cs typeface="Inter" pitchFamily="34" charset="-120"/>
              </a:rPr>
              <a:t>La gouvernance des SI désigne l'ensemble des processus, structures et politiques qui guident et supervisent la gestion des SI au sein d'une organisation.</a:t>
            </a:r>
            <a:endParaRPr lang="en-US" sz="1515" dirty="0"/>
          </a:p>
        </p:txBody>
      </p:sp>
      <p:sp>
        <p:nvSpPr>
          <p:cNvPr id="8" name="Shape 6"/>
          <p:cNvSpPr/>
          <p:nvPr/>
        </p:nvSpPr>
        <p:spPr>
          <a:xfrm>
            <a:off x="4668203" y="2327077"/>
            <a:ext cx="3754160" cy="3049191"/>
          </a:xfrm>
          <a:prstGeom prst="roundRect">
            <a:avLst>
              <a:gd name="adj" fmla="val 2840"/>
            </a:avLst>
          </a:prstGeom>
          <a:solidFill>
            <a:srgbClr val="DADBF1"/>
          </a:solidFill>
          <a:ln w="12025">
            <a:solidFill>
              <a:srgbClr val="B5B7E3"/>
            </a:solidFill>
            <a:prstDash val="solid"/>
          </a:ln>
        </p:spPr>
      </p:sp>
      <p:sp>
        <p:nvSpPr>
          <p:cNvPr id="9" name="Text 7"/>
          <p:cNvSpPr/>
          <p:nvPr/>
        </p:nvSpPr>
        <p:spPr>
          <a:xfrm>
            <a:off x="4872633" y="2531507"/>
            <a:ext cx="3345299" cy="601266"/>
          </a:xfrm>
          <a:prstGeom prst="rect">
            <a:avLst/>
          </a:prstGeom>
          <a:noFill/>
          <a:ln/>
        </p:spPr>
        <p:txBody>
          <a:bodyPr wrap="square" rtlCol="0" anchor="t"/>
          <a:lstStyle/>
          <a:p>
            <a:pPr indent="0" marL="0">
              <a:lnSpc>
                <a:spcPts val="2368"/>
              </a:lnSpc>
              <a:buNone/>
            </a:pPr>
            <a:r>
              <a:rPr lang="en-US" sz="1894" b="1" spc="-57" kern="0" dirty="0">
                <a:solidFill>
                  <a:srgbClr val="272525"/>
                </a:solidFill>
                <a:latin typeface="Inter" pitchFamily="34" charset="0"/>
                <a:ea typeface="Inter" pitchFamily="34" charset="-122"/>
                <a:cs typeface="Inter" pitchFamily="34" charset="-120"/>
              </a:rPr>
              <a:t>Quel est le but de la gouvernance des SI ?</a:t>
            </a:r>
            <a:endParaRPr lang="en-US" sz="1894" dirty="0"/>
          </a:p>
        </p:txBody>
      </p:sp>
      <p:sp>
        <p:nvSpPr>
          <p:cNvPr id="10" name="Text 8"/>
          <p:cNvSpPr/>
          <p:nvPr/>
        </p:nvSpPr>
        <p:spPr>
          <a:xfrm>
            <a:off x="4872633" y="3325178"/>
            <a:ext cx="3345299" cy="1846659"/>
          </a:xfrm>
          <a:prstGeom prst="rect">
            <a:avLst/>
          </a:prstGeom>
          <a:noFill/>
          <a:ln/>
        </p:spPr>
        <p:txBody>
          <a:bodyPr wrap="square" rtlCol="0" anchor="t"/>
          <a:lstStyle/>
          <a:p>
            <a:pPr indent="0" marL="0">
              <a:lnSpc>
                <a:spcPts val="2424"/>
              </a:lnSpc>
              <a:buNone/>
            </a:pPr>
            <a:r>
              <a:rPr lang="en-US" sz="1515" spc="-30" kern="0" dirty="0">
                <a:solidFill>
                  <a:srgbClr val="272525"/>
                </a:solidFill>
                <a:latin typeface="Inter" pitchFamily="34" charset="0"/>
                <a:ea typeface="Inter" pitchFamily="34" charset="-122"/>
                <a:cs typeface="Inter" pitchFamily="34" charset="-120"/>
              </a:rPr>
              <a:t>Le but de la gouvernance des SI est d'assurer l'alignement stratégique des SI sur les objectifs de l'entreprise, d'optimiser leur utilisation, de garantir leur sécurité et de maximiser la création de valeur.</a:t>
            </a:r>
            <a:endParaRPr lang="en-US" sz="1515" dirty="0"/>
          </a:p>
        </p:txBody>
      </p:sp>
      <p:sp>
        <p:nvSpPr>
          <p:cNvPr id="11" name="Shape 9"/>
          <p:cNvSpPr/>
          <p:nvPr/>
        </p:nvSpPr>
        <p:spPr>
          <a:xfrm>
            <a:off x="721638" y="5568672"/>
            <a:ext cx="7700724" cy="1825228"/>
          </a:xfrm>
          <a:prstGeom prst="roundRect">
            <a:avLst>
              <a:gd name="adj" fmla="val 4745"/>
            </a:avLst>
          </a:prstGeom>
          <a:solidFill>
            <a:srgbClr val="DADBF1"/>
          </a:solidFill>
          <a:ln w="12025">
            <a:solidFill>
              <a:srgbClr val="B5B7E3"/>
            </a:solidFill>
            <a:prstDash val="solid"/>
          </a:ln>
        </p:spPr>
      </p:sp>
      <p:sp>
        <p:nvSpPr>
          <p:cNvPr id="12" name="Text 10"/>
          <p:cNvSpPr/>
          <p:nvPr/>
        </p:nvSpPr>
        <p:spPr>
          <a:xfrm>
            <a:off x="926068" y="5773103"/>
            <a:ext cx="6148745" cy="300633"/>
          </a:xfrm>
          <a:prstGeom prst="rect">
            <a:avLst/>
          </a:prstGeom>
          <a:noFill/>
          <a:ln/>
        </p:spPr>
        <p:txBody>
          <a:bodyPr wrap="none" rtlCol="0" anchor="t"/>
          <a:lstStyle/>
          <a:p>
            <a:pPr indent="0" marL="0">
              <a:lnSpc>
                <a:spcPts val="2368"/>
              </a:lnSpc>
              <a:buNone/>
            </a:pPr>
            <a:r>
              <a:rPr lang="en-US" sz="1894" b="1" spc="-57" kern="0" dirty="0">
                <a:solidFill>
                  <a:srgbClr val="272525"/>
                </a:solidFill>
                <a:latin typeface="Inter" pitchFamily="34" charset="0"/>
                <a:ea typeface="Inter" pitchFamily="34" charset="-122"/>
                <a:cs typeface="Inter" pitchFamily="34" charset="-120"/>
              </a:rPr>
              <a:t>Quels sont les éléments clés de la gouvernance des SI ?</a:t>
            </a:r>
            <a:endParaRPr lang="en-US" sz="1894" dirty="0"/>
          </a:p>
        </p:txBody>
      </p:sp>
      <p:sp>
        <p:nvSpPr>
          <p:cNvPr id="13" name="Text 11"/>
          <p:cNvSpPr/>
          <p:nvPr/>
        </p:nvSpPr>
        <p:spPr>
          <a:xfrm>
            <a:off x="926068" y="6266140"/>
            <a:ext cx="7291864" cy="923330"/>
          </a:xfrm>
          <a:prstGeom prst="rect">
            <a:avLst/>
          </a:prstGeom>
          <a:noFill/>
          <a:ln/>
        </p:spPr>
        <p:txBody>
          <a:bodyPr wrap="square" rtlCol="0" anchor="t"/>
          <a:lstStyle/>
          <a:p>
            <a:pPr indent="0" marL="0">
              <a:lnSpc>
                <a:spcPts val="2424"/>
              </a:lnSpc>
              <a:buNone/>
            </a:pPr>
            <a:r>
              <a:rPr lang="en-US" sz="1515" spc="-30" kern="0" dirty="0">
                <a:solidFill>
                  <a:srgbClr val="272525"/>
                </a:solidFill>
                <a:latin typeface="Inter" pitchFamily="34" charset="0"/>
                <a:ea typeface="Inter" pitchFamily="34" charset="-122"/>
                <a:cs typeface="Inter" pitchFamily="34" charset="-120"/>
              </a:rPr>
              <a:t>Les éléments clés de la gouvernance des SI incluent l'alignement stratégique, les structures de gouvernance, les politiques et les normes, la gestion des risques, la performance et la mesure, et la collaboration entre les parties prenantes.</a:t>
            </a:r>
            <a:endParaRPr lang="en-US" sz="1515" dirty="0"/>
          </a:p>
        </p:txBody>
      </p:sp>
      <p:pic>
        <p:nvPicPr>
          <p:cNvPr id="14"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437799"/>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2. Gouvernance des SI : Alignement stratégique</a:t>
            </a:r>
            <a:endParaRPr lang="en-US" sz="4374" dirty="0"/>
          </a:p>
        </p:txBody>
      </p:sp>
      <p:sp>
        <p:nvSpPr>
          <p:cNvPr id="5" name="Shape 3"/>
          <p:cNvSpPr/>
          <p:nvPr/>
        </p:nvSpPr>
        <p:spPr>
          <a:xfrm>
            <a:off x="2037993" y="3270885"/>
            <a:ext cx="3370064" cy="3520916"/>
          </a:xfrm>
          <a:prstGeom prst="roundRect">
            <a:avLst>
              <a:gd name="adj" fmla="val 2967"/>
            </a:avLst>
          </a:prstGeom>
          <a:solidFill>
            <a:srgbClr val="DADBF1"/>
          </a:solidFill>
          <a:ln w="13811">
            <a:solidFill>
              <a:srgbClr val="B5B7E3"/>
            </a:solidFill>
            <a:prstDash val="solid"/>
          </a:ln>
        </p:spPr>
      </p:sp>
      <p:sp>
        <p:nvSpPr>
          <p:cNvPr id="6" name="Text 4"/>
          <p:cNvSpPr/>
          <p:nvPr/>
        </p:nvSpPr>
        <p:spPr>
          <a:xfrm>
            <a:off x="2273975" y="3506867"/>
            <a:ext cx="2898100" cy="694373"/>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Comprendre les besoins de l'entreprise</a:t>
            </a:r>
            <a:endParaRPr lang="en-US" sz="2187" dirty="0"/>
          </a:p>
        </p:txBody>
      </p:sp>
      <p:sp>
        <p:nvSpPr>
          <p:cNvPr id="7" name="Text 5"/>
          <p:cNvSpPr/>
          <p:nvPr/>
        </p:nvSpPr>
        <p:spPr>
          <a:xfrm>
            <a:off x="2273975" y="4423410"/>
            <a:ext cx="2898100"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compréhension claire des objectifs et des besoins de l'entreprise permet de bien définir sa roadmap et sa stratégie.</a:t>
            </a:r>
            <a:endParaRPr lang="en-US" sz="1750" dirty="0"/>
          </a:p>
        </p:txBody>
      </p:sp>
      <p:sp>
        <p:nvSpPr>
          <p:cNvPr id="8" name="Shape 6"/>
          <p:cNvSpPr/>
          <p:nvPr/>
        </p:nvSpPr>
        <p:spPr>
          <a:xfrm>
            <a:off x="5630228" y="3270885"/>
            <a:ext cx="3370064" cy="3520916"/>
          </a:xfrm>
          <a:prstGeom prst="roundRect">
            <a:avLst>
              <a:gd name="adj" fmla="val 2967"/>
            </a:avLst>
          </a:prstGeom>
          <a:solidFill>
            <a:srgbClr val="DADBF1"/>
          </a:solidFill>
          <a:ln w="13811">
            <a:solidFill>
              <a:srgbClr val="B5B7E3"/>
            </a:solidFill>
            <a:prstDash val="solid"/>
          </a:ln>
        </p:spPr>
      </p:sp>
      <p:sp>
        <p:nvSpPr>
          <p:cNvPr id="9" name="Text 7"/>
          <p:cNvSpPr/>
          <p:nvPr/>
        </p:nvSpPr>
        <p:spPr>
          <a:xfrm>
            <a:off x="5866209" y="3506867"/>
            <a:ext cx="2898100" cy="694373"/>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Définition des contributions</a:t>
            </a:r>
            <a:endParaRPr lang="en-US" sz="2187" dirty="0"/>
          </a:p>
        </p:txBody>
      </p:sp>
      <p:sp>
        <p:nvSpPr>
          <p:cNvPr id="10" name="Text 8"/>
          <p:cNvSpPr/>
          <p:nvPr/>
        </p:nvSpPr>
        <p:spPr>
          <a:xfrm>
            <a:off x="5866209" y="4423410"/>
            <a:ext cx="2898100"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réalisation des objectifs de l'entreprise passe par une gouvernance et des contributions clairement définies.</a:t>
            </a:r>
            <a:endParaRPr lang="en-US" sz="1750" dirty="0"/>
          </a:p>
        </p:txBody>
      </p:sp>
      <p:sp>
        <p:nvSpPr>
          <p:cNvPr id="11" name="Shape 9"/>
          <p:cNvSpPr/>
          <p:nvPr/>
        </p:nvSpPr>
        <p:spPr>
          <a:xfrm>
            <a:off x="9222462" y="3270885"/>
            <a:ext cx="3370064" cy="3520916"/>
          </a:xfrm>
          <a:prstGeom prst="roundRect">
            <a:avLst>
              <a:gd name="adj" fmla="val 2967"/>
            </a:avLst>
          </a:prstGeom>
          <a:solidFill>
            <a:srgbClr val="DADBF1"/>
          </a:solidFill>
          <a:ln w="13811">
            <a:solidFill>
              <a:srgbClr val="B5B7E3"/>
            </a:solidFill>
            <a:prstDash val="solid"/>
          </a:ln>
        </p:spPr>
      </p:sp>
      <p:sp>
        <p:nvSpPr>
          <p:cNvPr id="12" name="Text 10"/>
          <p:cNvSpPr/>
          <p:nvPr/>
        </p:nvSpPr>
        <p:spPr>
          <a:xfrm>
            <a:off x="9458444" y="3506867"/>
            <a:ext cx="2898100" cy="694373"/>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Cohérence avec les priorités</a:t>
            </a:r>
            <a:endParaRPr lang="en-US" sz="2187" dirty="0"/>
          </a:p>
        </p:txBody>
      </p:sp>
      <p:sp>
        <p:nvSpPr>
          <p:cNvPr id="13" name="Text 11"/>
          <p:cNvSpPr/>
          <p:nvPr/>
        </p:nvSpPr>
        <p:spPr>
          <a:xfrm>
            <a:off x="9458444" y="4423410"/>
            <a:ext cx="2898100"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Pour garantir l'alignement stratégique, les investissements technologiques doivent être cohérents avec les priorités de l'entreprise.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2691408"/>
            <a:ext cx="9277112"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3. Structures de gouvernance des SI</a:t>
            </a:r>
            <a:endParaRPr lang="en-US" sz="4374" dirty="0"/>
          </a:p>
        </p:txBody>
      </p:sp>
      <p:sp>
        <p:nvSpPr>
          <p:cNvPr id="5" name="Text 3"/>
          <p:cNvSpPr/>
          <p:nvPr/>
        </p:nvSpPr>
        <p:spPr>
          <a:xfrm>
            <a:off x="2037993" y="3941207"/>
            <a:ext cx="3156347" cy="694373"/>
          </a:xfrm>
          <a:prstGeom prst="rect">
            <a:avLst/>
          </a:prstGeom>
          <a:noFill/>
          <a:ln/>
        </p:spPr>
        <p:txBody>
          <a:bodyPr wrap="squar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a. Comité de gouvernance SI</a:t>
            </a:r>
            <a:endParaRPr lang="en-US" sz="2187" dirty="0"/>
          </a:p>
        </p:txBody>
      </p:sp>
      <p:sp>
        <p:nvSpPr>
          <p:cNvPr id="6" name="Text 4"/>
          <p:cNvSpPr/>
          <p:nvPr/>
        </p:nvSpPr>
        <p:spPr>
          <a:xfrm>
            <a:off x="5743932" y="3941207"/>
            <a:ext cx="3156347" cy="694373"/>
          </a:xfrm>
          <a:prstGeom prst="rect">
            <a:avLst/>
          </a:prstGeom>
          <a:noFill/>
          <a:ln/>
        </p:spPr>
        <p:txBody>
          <a:bodyPr wrap="squar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b. Comité directeur informatique</a:t>
            </a:r>
            <a:endParaRPr lang="en-US" sz="2187" dirty="0"/>
          </a:p>
        </p:txBody>
      </p:sp>
      <p:sp>
        <p:nvSpPr>
          <p:cNvPr id="7" name="Text 5"/>
          <p:cNvSpPr/>
          <p:nvPr/>
        </p:nvSpPr>
        <p:spPr>
          <a:xfrm>
            <a:off x="9449872" y="3941207"/>
            <a:ext cx="3156347" cy="694373"/>
          </a:xfrm>
          <a:prstGeom prst="rect">
            <a:avLst/>
          </a:prstGeom>
          <a:noFill/>
          <a:ln/>
        </p:spPr>
        <p:txBody>
          <a:bodyPr wrap="squar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c. Équipe de direction dédiée aux SI</a:t>
            </a:r>
            <a:endParaRPr lang="en-US" sz="2187" dirty="0"/>
          </a:p>
        </p:txBody>
      </p:sp>
      <p:sp>
        <p:nvSpPr>
          <p:cNvPr id="8" name="Text 6"/>
          <p:cNvSpPr/>
          <p:nvPr/>
        </p:nvSpPr>
        <p:spPr>
          <a:xfrm>
            <a:off x="2037993" y="5191006"/>
            <a:ext cx="2221944" cy="347186"/>
          </a:xfrm>
          <a:prstGeom prst="rect">
            <a:avLst/>
          </a:prstGeom>
          <a:noFill/>
          <a:ln/>
        </p:spPr>
        <p:txBody>
          <a:bodyPr wrap="none" rtlCol="0" anchor="t"/>
          <a:lstStyle/>
          <a:p>
            <a:pPr indent="0" marL="0">
              <a:lnSpc>
                <a:spcPts val="2734"/>
              </a:lnSpc>
              <a:buNone/>
            </a:pPr>
            <a:endParaRPr lang="en-US" sz="218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3556754"/>
            <a:ext cx="8110657"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3.a. Comités de gouvernance SI</a:t>
            </a:r>
            <a:endParaRPr lang="en-US" sz="4374" dirty="0"/>
          </a:p>
        </p:txBody>
      </p:sp>
      <p:sp>
        <p:nvSpPr>
          <p:cNvPr id="5" name="Text 3"/>
          <p:cNvSpPr/>
          <p:nvPr/>
        </p:nvSpPr>
        <p:spPr>
          <a:xfrm>
            <a:off x="2037993" y="4584383"/>
            <a:ext cx="10554414"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Les comités de gouvernance sont un élément clé de la gestion efficace des SI. Ils sont responsables de la supervision et de la gestion des projets et des opérations des SI, de la définition des politiques et des normes, et de la gestion des risques. Le comité de gouvernance SI travaille en collaboration avec les parties prenantes pour garantir l'alignement stratégique et la réussite des SI.</a:t>
            </a:r>
            <a:endParaRPr lang="en-US" sz="1750" dirty="0"/>
          </a:p>
        </p:txBody>
      </p:sp>
      <p:pic>
        <p:nvPicPr>
          <p:cNvPr id="6" name="Image 0" descr="preencoded.png">    </p:cNvPr>
          <p:cNvPicPr>
            <a:picLocks noChangeAspect="1"/>
          </p:cNvPicPr>
          <p:nvPr/>
        </p:nvPicPr>
        <p:blipFill>
          <a:blip r:embed="rId1"/>
          <a:stretch>
            <a:fillRect/>
          </a:stretch>
        </p:blipFill>
        <p:spPr>
          <a:xfrm>
            <a:off x="0" y="0"/>
            <a:ext cx="14630400" cy="13331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6319599" y="2365296"/>
            <a:ext cx="7477601"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3.b. Comité directeur informatique</a:t>
            </a:r>
            <a:endParaRPr lang="en-US" sz="4374" dirty="0"/>
          </a:p>
        </p:txBody>
      </p:sp>
      <p:sp>
        <p:nvSpPr>
          <p:cNvPr id="5" name="Text 3"/>
          <p:cNvSpPr/>
          <p:nvPr/>
        </p:nvSpPr>
        <p:spPr>
          <a:xfrm>
            <a:off x="6319599" y="4087297"/>
            <a:ext cx="7477601"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Le comité directeur informatique est responsable de la planification stratégique des SI de l'entreprise. Il définit les priorités, alloue les ressources et supervise les projets pour s'assurer que les SI sont alignés sur les objectifs de l'entreprise. Le comité soutient également les initiatives de numérisation et de transformation numérique de l'entreprise.</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833199" y="2187535"/>
            <a:ext cx="7477601"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3.c. Équipe de direction dédiée aux SI</a:t>
            </a:r>
            <a:endParaRPr lang="en-US" sz="4374" dirty="0"/>
          </a:p>
        </p:txBody>
      </p:sp>
      <p:sp>
        <p:nvSpPr>
          <p:cNvPr id="5" name="Text 3"/>
          <p:cNvSpPr/>
          <p:nvPr/>
        </p:nvSpPr>
        <p:spPr>
          <a:xfrm>
            <a:off x="833199" y="3909536"/>
            <a:ext cx="7477601"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L'équipe de direction dédiée aux SI est responsable de la mise en œuvre de la stratégie de SI de l'entreprise. Elle supervise la planification, la conception, la mise en œuvre et la maintenance des systèmes et des applications des SI. L'équipe travaille en étroite collaboration avec les parties prenantes pour garantir que les SI répondent aux besoins de l'entreprise.</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2025">
            <a:solidFill>
              <a:srgbClr val="E5E0DF"/>
            </a:solidFill>
            <a:prstDash val="solid"/>
          </a:ln>
        </p:spPr>
      </p:sp>
      <p:sp>
        <p:nvSpPr>
          <p:cNvPr id="4" name="Text 2"/>
          <p:cNvSpPr/>
          <p:nvPr/>
        </p:nvSpPr>
        <p:spPr>
          <a:xfrm>
            <a:off x="2737366" y="530900"/>
            <a:ext cx="6477714" cy="602218"/>
          </a:xfrm>
          <a:prstGeom prst="rect">
            <a:avLst/>
          </a:prstGeom>
          <a:noFill/>
          <a:ln/>
        </p:spPr>
        <p:txBody>
          <a:bodyPr wrap="none" rtlCol="0" anchor="t"/>
          <a:lstStyle/>
          <a:p>
            <a:pPr indent="0" marL="0">
              <a:lnSpc>
                <a:spcPts val="4743"/>
              </a:lnSpc>
              <a:buNone/>
            </a:pPr>
            <a:r>
              <a:rPr lang="en-US" sz="3794" b="1" spc="-114" kern="0" dirty="0">
                <a:solidFill>
                  <a:srgbClr val="000000"/>
                </a:solidFill>
                <a:latin typeface="Inter" pitchFamily="34" charset="0"/>
                <a:ea typeface="Inter" pitchFamily="34" charset="-122"/>
                <a:cs typeface="Inter" pitchFamily="34" charset="-120"/>
              </a:rPr>
              <a:t>4. Politiques et normes des SI</a:t>
            </a:r>
            <a:endParaRPr lang="en-US" sz="3794" dirty="0"/>
          </a:p>
        </p:txBody>
      </p:sp>
      <p:sp>
        <p:nvSpPr>
          <p:cNvPr id="5" name="Shape 3"/>
          <p:cNvSpPr/>
          <p:nvPr/>
        </p:nvSpPr>
        <p:spPr>
          <a:xfrm>
            <a:off x="7296031" y="1518523"/>
            <a:ext cx="38457" cy="6180177"/>
          </a:xfrm>
          <a:prstGeom prst="rect">
            <a:avLst/>
          </a:prstGeom>
          <a:solidFill>
            <a:srgbClr val="B5B7E3"/>
          </a:solidFill>
          <a:ln/>
        </p:spPr>
      </p:sp>
      <p:sp>
        <p:nvSpPr>
          <p:cNvPr id="6" name="Shape 4"/>
          <p:cNvSpPr/>
          <p:nvPr/>
        </p:nvSpPr>
        <p:spPr>
          <a:xfrm>
            <a:off x="7532013" y="1866602"/>
            <a:ext cx="674608" cy="38457"/>
          </a:xfrm>
          <a:prstGeom prst="rect">
            <a:avLst/>
          </a:prstGeom>
          <a:solidFill>
            <a:srgbClr val="B5B7E3"/>
          </a:solidFill>
          <a:ln/>
        </p:spPr>
      </p:sp>
      <p:sp>
        <p:nvSpPr>
          <p:cNvPr id="7" name="Shape 5"/>
          <p:cNvSpPr/>
          <p:nvPr/>
        </p:nvSpPr>
        <p:spPr>
          <a:xfrm>
            <a:off x="7098387" y="1669137"/>
            <a:ext cx="433626" cy="433626"/>
          </a:xfrm>
          <a:prstGeom prst="roundRect">
            <a:avLst>
              <a:gd name="adj" fmla="val 20003"/>
            </a:avLst>
          </a:prstGeom>
          <a:solidFill>
            <a:srgbClr val="DADBF1"/>
          </a:solidFill>
          <a:ln w="12025">
            <a:solidFill>
              <a:srgbClr val="B5B7E3"/>
            </a:solidFill>
            <a:prstDash val="solid"/>
          </a:ln>
        </p:spPr>
      </p:sp>
      <p:sp>
        <p:nvSpPr>
          <p:cNvPr id="8" name="Text 6"/>
          <p:cNvSpPr/>
          <p:nvPr/>
        </p:nvSpPr>
        <p:spPr>
          <a:xfrm>
            <a:off x="7248525" y="1705213"/>
            <a:ext cx="133350" cy="361355"/>
          </a:xfrm>
          <a:prstGeom prst="rect">
            <a:avLst/>
          </a:prstGeom>
          <a:noFill/>
          <a:ln/>
        </p:spPr>
        <p:txBody>
          <a:bodyPr wrap="none" rtlCol="0" anchor="t"/>
          <a:lstStyle/>
          <a:p>
            <a:pPr algn="ctr" indent="0" marL="0">
              <a:lnSpc>
                <a:spcPts val="2846"/>
              </a:lnSpc>
              <a:buNone/>
            </a:pPr>
            <a:r>
              <a:rPr lang="en-US" sz="2277" b="1" spc="-30" kern="0" dirty="0">
                <a:solidFill>
                  <a:srgbClr val="272525"/>
                </a:solidFill>
                <a:latin typeface="Inter" pitchFamily="34" charset="0"/>
                <a:ea typeface="Inter" pitchFamily="34" charset="-122"/>
                <a:cs typeface="Inter" pitchFamily="34" charset="-120"/>
              </a:rPr>
              <a:t>1</a:t>
            </a:r>
            <a:endParaRPr lang="en-US" sz="2277" dirty="0"/>
          </a:p>
        </p:txBody>
      </p:sp>
      <p:sp>
        <p:nvSpPr>
          <p:cNvPr id="9" name="Text 7"/>
          <p:cNvSpPr/>
          <p:nvPr/>
        </p:nvSpPr>
        <p:spPr>
          <a:xfrm>
            <a:off x="8375213" y="1711166"/>
            <a:ext cx="2415778" cy="301228"/>
          </a:xfrm>
          <a:prstGeom prst="rect">
            <a:avLst/>
          </a:prstGeom>
          <a:noFill/>
          <a:ln/>
        </p:spPr>
        <p:txBody>
          <a:bodyPr wrap="none" rtlCol="0" anchor="t"/>
          <a:lstStyle/>
          <a:p>
            <a:pPr algn="l" indent="0" marL="0">
              <a:lnSpc>
                <a:spcPts val="2371"/>
              </a:lnSpc>
              <a:buNone/>
            </a:pPr>
            <a:r>
              <a:rPr lang="en-US" sz="1897" b="1" spc="-57" kern="0" dirty="0">
                <a:solidFill>
                  <a:srgbClr val="272525"/>
                </a:solidFill>
                <a:latin typeface="Inter" pitchFamily="34" charset="0"/>
                <a:ea typeface="Inter" pitchFamily="34" charset="-122"/>
                <a:cs typeface="Inter" pitchFamily="34" charset="-120"/>
              </a:rPr>
              <a:t>Sécurité des données</a:t>
            </a:r>
            <a:endParaRPr lang="en-US" sz="1897" dirty="0"/>
          </a:p>
        </p:txBody>
      </p:sp>
      <p:sp>
        <p:nvSpPr>
          <p:cNvPr id="10" name="Text 8"/>
          <p:cNvSpPr/>
          <p:nvPr/>
        </p:nvSpPr>
        <p:spPr>
          <a:xfrm>
            <a:off x="8375213" y="2205038"/>
            <a:ext cx="3517821" cy="1233487"/>
          </a:xfrm>
          <a:prstGeom prst="rect">
            <a:avLst/>
          </a:prstGeom>
          <a:noFill/>
          <a:ln/>
        </p:spPr>
        <p:txBody>
          <a:bodyPr wrap="square" rtlCol="0" anchor="t"/>
          <a:lstStyle/>
          <a:p>
            <a:pPr algn="l" indent="0" marL="0">
              <a:lnSpc>
                <a:spcPts val="2428"/>
              </a:lnSpc>
              <a:buNone/>
            </a:pPr>
            <a:r>
              <a:rPr lang="en-US" sz="1518" spc="-30" kern="0" dirty="0">
                <a:solidFill>
                  <a:srgbClr val="272525"/>
                </a:solidFill>
                <a:latin typeface="Inter" pitchFamily="34" charset="0"/>
                <a:ea typeface="Inter" pitchFamily="34" charset="-122"/>
                <a:cs typeface="Inter" pitchFamily="34" charset="-120"/>
              </a:rPr>
              <a:t>Les politiques et les normes en matière de sécurité des données sont essentielles pour garantir la protection de l'entreprise et de ses clients.</a:t>
            </a:r>
            <a:endParaRPr lang="en-US" sz="1518" dirty="0"/>
          </a:p>
        </p:txBody>
      </p:sp>
      <p:sp>
        <p:nvSpPr>
          <p:cNvPr id="11" name="Shape 9"/>
          <p:cNvSpPr/>
          <p:nvPr/>
        </p:nvSpPr>
        <p:spPr>
          <a:xfrm>
            <a:off x="6423779" y="2830175"/>
            <a:ext cx="674608" cy="38457"/>
          </a:xfrm>
          <a:prstGeom prst="rect">
            <a:avLst/>
          </a:prstGeom>
          <a:solidFill>
            <a:srgbClr val="B5B7E3"/>
          </a:solidFill>
          <a:ln/>
        </p:spPr>
      </p:sp>
      <p:sp>
        <p:nvSpPr>
          <p:cNvPr id="12" name="Shape 10"/>
          <p:cNvSpPr/>
          <p:nvPr/>
        </p:nvSpPr>
        <p:spPr>
          <a:xfrm>
            <a:off x="7098387" y="2632710"/>
            <a:ext cx="433626" cy="433626"/>
          </a:xfrm>
          <a:prstGeom prst="roundRect">
            <a:avLst>
              <a:gd name="adj" fmla="val 20003"/>
            </a:avLst>
          </a:prstGeom>
          <a:solidFill>
            <a:srgbClr val="DADBF1"/>
          </a:solidFill>
          <a:ln w="12025">
            <a:solidFill>
              <a:srgbClr val="B5B7E3"/>
            </a:solidFill>
            <a:prstDash val="solid"/>
          </a:ln>
        </p:spPr>
      </p:sp>
      <p:sp>
        <p:nvSpPr>
          <p:cNvPr id="13" name="Text 11"/>
          <p:cNvSpPr/>
          <p:nvPr/>
        </p:nvSpPr>
        <p:spPr>
          <a:xfrm>
            <a:off x="7225665" y="2668786"/>
            <a:ext cx="179070" cy="361355"/>
          </a:xfrm>
          <a:prstGeom prst="rect">
            <a:avLst/>
          </a:prstGeom>
          <a:noFill/>
          <a:ln/>
        </p:spPr>
        <p:txBody>
          <a:bodyPr wrap="none" rtlCol="0" anchor="t"/>
          <a:lstStyle/>
          <a:p>
            <a:pPr algn="ctr" indent="0" marL="0">
              <a:lnSpc>
                <a:spcPts val="2846"/>
              </a:lnSpc>
              <a:buNone/>
            </a:pPr>
            <a:r>
              <a:rPr lang="en-US" sz="2277" b="1" spc="-30" kern="0" dirty="0">
                <a:solidFill>
                  <a:srgbClr val="272525"/>
                </a:solidFill>
                <a:latin typeface="Inter" pitchFamily="34" charset="0"/>
                <a:ea typeface="Inter" pitchFamily="34" charset="-122"/>
                <a:cs typeface="Inter" pitchFamily="34" charset="-120"/>
              </a:rPr>
              <a:t>2</a:t>
            </a:r>
            <a:endParaRPr lang="en-US" sz="2277" dirty="0"/>
          </a:p>
        </p:txBody>
      </p:sp>
      <p:sp>
        <p:nvSpPr>
          <p:cNvPr id="14" name="Text 12"/>
          <p:cNvSpPr/>
          <p:nvPr/>
        </p:nvSpPr>
        <p:spPr>
          <a:xfrm>
            <a:off x="3380661" y="2674739"/>
            <a:ext cx="2874526" cy="301228"/>
          </a:xfrm>
          <a:prstGeom prst="rect">
            <a:avLst/>
          </a:prstGeom>
          <a:noFill/>
          <a:ln/>
        </p:spPr>
        <p:txBody>
          <a:bodyPr wrap="none" rtlCol="0" anchor="t"/>
          <a:lstStyle/>
          <a:p>
            <a:pPr algn="r" indent="0" marL="0">
              <a:lnSpc>
                <a:spcPts val="2371"/>
              </a:lnSpc>
              <a:buNone/>
            </a:pPr>
            <a:r>
              <a:rPr lang="en-US" sz="1897" b="1" spc="-57" kern="0" dirty="0">
                <a:solidFill>
                  <a:srgbClr val="272525"/>
                </a:solidFill>
                <a:latin typeface="Inter" pitchFamily="34" charset="0"/>
                <a:ea typeface="Inter" pitchFamily="34" charset="-122"/>
                <a:cs typeface="Inter" pitchFamily="34" charset="-120"/>
              </a:rPr>
              <a:t>Conformité réglementaire</a:t>
            </a:r>
            <a:endParaRPr lang="en-US" sz="1897" dirty="0"/>
          </a:p>
        </p:txBody>
      </p:sp>
      <p:sp>
        <p:nvSpPr>
          <p:cNvPr id="15" name="Text 13"/>
          <p:cNvSpPr/>
          <p:nvPr/>
        </p:nvSpPr>
        <p:spPr>
          <a:xfrm>
            <a:off x="2737366" y="3168610"/>
            <a:ext cx="3517821" cy="925116"/>
          </a:xfrm>
          <a:prstGeom prst="rect">
            <a:avLst/>
          </a:prstGeom>
          <a:noFill/>
          <a:ln/>
        </p:spPr>
        <p:txBody>
          <a:bodyPr wrap="square" rtlCol="0" anchor="t"/>
          <a:lstStyle/>
          <a:p>
            <a:pPr algn="r" indent="0" marL="0">
              <a:lnSpc>
                <a:spcPts val="2428"/>
              </a:lnSpc>
              <a:buNone/>
            </a:pPr>
            <a:r>
              <a:rPr lang="en-US" sz="1518" spc="-30" kern="0" dirty="0">
                <a:solidFill>
                  <a:srgbClr val="272525"/>
                </a:solidFill>
                <a:latin typeface="Inter" pitchFamily="34" charset="0"/>
                <a:ea typeface="Inter" pitchFamily="34" charset="-122"/>
                <a:cs typeface="Inter" pitchFamily="34" charset="-120"/>
              </a:rPr>
              <a:t>Les SI doivent être conformes aux lois et réglementations applicables pour éviter les sanctions et les amendes.</a:t>
            </a:r>
            <a:endParaRPr lang="en-US" sz="1518" dirty="0"/>
          </a:p>
        </p:txBody>
      </p:sp>
      <p:sp>
        <p:nvSpPr>
          <p:cNvPr id="16" name="Shape 14"/>
          <p:cNvSpPr/>
          <p:nvPr/>
        </p:nvSpPr>
        <p:spPr>
          <a:xfrm>
            <a:off x="7532013" y="4171890"/>
            <a:ext cx="674608" cy="38457"/>
          </a:xfrm>
          <a:prstGeom prst="rect">
            <a:avLst/>
          </a:prstGeom>
          <a:solidFill>
            <a:srgbClr val="B5B7E3"/>
          </a:solidFill>
          <a:ln/>
        </p:spPr>
      </p:sp>
      <p:sp>
        <p:nvSpPr>
          <p:cNvPr id="17" name="Shape 15"/>
          <p:cNvSpPr/>
          <p:nvPr/>
        </p:nvSpPr>
        <p:spPr>
          <a:xfrm>
            <a:off x="7098387" y="3974425"/>
            <a:ext cx="433626" cy="433626"/>
          </a:xfrm>
          <a:prstGeom prst="roundRect">
            <a:avLst>
              <a:gd name="adj" fmla="val 20003"/>
            </a:avLst>
          </a:prstGeom>
          <a:solidFill>
            <a:srgbClr val="DADBF1"/>
          </a:solidFill>
          <a:ln w="12025">
            <a:solidFill>
              <a:srgbClr val="B5B7E3"/>
            </a:solidFill>
            <a:prstDash val="solid"/>
          </a:ln>
        </p:spPr>
      </p:sp>
      <p:sp>
        <p:nvSpPr>
          <p:cNvPr id="18" name="Text 16"/>
          <p:cNvSpPr/>
          <p:nvPr/>
        </p:nvSpPr>
        <p:spPr>
          <a:xfrm>
            <a:off x="7221855" y="4010501"/>
            <a:ext cx="186690" cy="361355"/>
          </a:xfrm>
          <a:prstGeom prst="rect">
            <a:avLst/>
          </a:prstGeom>
          <a:noFill/>
          <a:ln/>
        </p:spPr>
        <p:txBody>
          <a:bodyPr wrap="none" rtlCol="0" anchor="t"/>
          <a:lstStyle/>
          <a:p>
            <a:pPr algn="ctr" indent="0" marL="0">
              <a:lnSpc>
                <a:spcPts val="2846"/>
              </a:lnSpc>
              <a:buNone/>
            </a:pPr>
            <a:r>
              <a:rPr lang="en-US" sz="2277" b="1" spc="-30" kern="0" dirty="0">
                <a:solidFill>
                  <a:srgbClr val="272525"/>
                </a:solidFill>
                <a:latin typeface="Inter" pitchFamily="34" charset="0"/>
                <a:ea typeface="Inter" pitchFamily="34" charset="-122"/>
                <a:cs typeface="Inter" pitchFamily="34" charset="-120"/>
              </a:rPr>
              <a:t>3</a:t>
            </a:r>
            <a:endParaRPr lang="en-US" sz="2277" dirty="0"/>
          </a:p>
        </p:txBody>
      </p:sp>
      <p:sp>
        <p:nvSpPr>
          <p:cNvPr id="19" name="Text 17"/>
          <p:cNvSpPr/>
          <p:nvPr/>
        </p:nvSpPr>
        <p:spPr>
          <a:xfrm>
            <a:off x="8375213" y="4016454"/>
            <a:ext cx="2163961" cy="301228"/>
          </a:xfrm>
          <a:prstGeom prst="rect">
            <a:avLst/>
          </a:prstGeom>
          <a:noFill/>
          <a:ln/>
        </p:spPr>
        <p:txBody>
          <a:bodyPr wrap="none" rtlCol="0" anchor="t"/>
          <a:lstStyle/>
          <a:p>
            <a:pPr algn="l" indent="0" marL="0">
              <a:lnSpc>
                <a:spcPts val="2371"/>
              </a:lnSpc>
              <a:buNone/>
            </a:pPr>
            <a:r>
              <a:rPr lang="en-US" sz="1897" b="1" spc="-57" kern="0" dirty="0">
                <a:solidFill>
                  <a:srgbClr val="272525"/>
                </a:solidFill>
                <a:latin typeface="Inter" pitchFamily="34" charset="0"/>
                <a:ea typeface="Inter" pitchFamily="34" charset="-122"/>
                <a:cs typeface="Inter" pitchFamily="34" charset="-120"/>
              </a:rPr>
              <a:t>Gestion des projets</a:t>
            </a:r>
            <a:endParaRPr lang="en-US" sz="1897" dirty="0"/>
          </a:p>
        </p:txBody>
      </p:sp>
      <p:sp>
        <p:nvSpPr>
          <p:cNvPr id="20" name="Text 18"/>
          <p:cNvSpPr/>
          <p:nvPr/>
        </p:nvSpPr>
        <p:spPr>
          <a:xfrm>
            <a:off x="8375213" y="4510326"/>
            <a:ext cx="3517821" cy="1233487"/>
          </a:xfrm>
          <a:prstGeom prst="rect">
            <a:avLst/>
          </a:prstGeom>
          <a:noFill/>
          <a:ln/>
        </p:spPr>
        <p:txBody>
          <a:bodyPr wrap="square" rtlCol="0" anchor="t"/>
          <a:lstStyle/>
          <a:p>
            <a:pPr algn="l" indent="0" marL="0">
              <a:lnSpc>
                <a:spcPts val="2428"/>
              </a:lnSpc>
              <a:buNone/>
            </a:pPr>
            <a:r>
              <a:rPr lang="en-US" sz="1518" spc="-30" kern="0" dirty="0">
                <a:solidFill>
                  <a:srgbClr val="272525"/>
                </a:solidFill>
                <a:latin typeface="Inter" pitchFamily="34" charset="0"/>
                <a:ea typeface="Inter" pitchFamily="34" charset="-122"/>
                <a:cs typeface="Inter" pitchFamily="34" charset="-120"/>
              </a:rPr>
              <a:t>Les politiques et les normes en matière de gestion de projet garantissent que les projets sont réalisés de manière cohérente et efficace.</a:t>
            </a:r>
            <a:endParaRPr lang="en-US" sz="1518" dirty="0"/>
          </a:p>
        </p:txBody>
      </p:sp>
      <p:sp>
        <p:nvSpPr>
          <p:cNvPr id="21" name="Shape 19"/>
          <p:cNvSpPr/>
          <p:nvPr/>
        </p:nvSpPr>
        <p:spPr>
          <a:xfrm>
            <a:off x="6423779" y="5324535"/>
            <a:ext cx="674608" cy="38457"/>
          </a:xfrm>
          <a:prstGeom prst="rect">
            <a:avLst/>
          </a:prstGeom>
          <a:solidFill>
            <a:srgbClr val="B5B7E3"/>
          </a:solidFill>
          <a:ln/>
        </p:spPr>
      </p:sp>
      <p:sp>
        <p:nvSpPr>
          <p:cNvPr id="22" name="Shape 20"/>
          <p:cNvSpPr/>
          <p:nvPr/>
        </p:nvSpPr>
        <p:spPr>
          <a:xfrm>
            <a:off x="7098387" y="5127069"/>
            <a:ext cx="433626" cy="433626"/>
          </a:xfrm>
          <a:prstGeom prst="roundRect">
            <a:avLst>
              <a:gd name="adj" fmla="val 20003"/>
            </a:avLst>
          </a:prstGeom>
          <a:solidFill>
            <a:srgbClr val="DADBF1"/>
          </a:solidFill>
          <a:ln w="12025">
            <a:solidFill>
              <a:srgbClr val="B5B7E3"/>
            </a:solidFill>
            <a:prstDash val="solid"/>
          </a:ln>
        </p:spPr>
      </p:sp>
      <p:sp>
        <p:nvSpPr>
          <p:cNvPr id="23" name="Text 21"/>
          <p:cNvSpPr/>
          <p:nvPr/>
        </p:nvSpPr>
        <p:spPr>
          <a:xfrm>
            <a:off x="7218045" y="5163145"/>
            <a:ext cx="194310" cy="361355"/>
          </a:xfrm>
          <a:prstGeom prst="rect">
            <a:avLst/>
          </a:prstGeom>
          <a:noFill/>
          <a:ln/>
        </p:spPr>
        <p:txBody>
          <a:bodyPr wrap="none" rtlCol="0" anchor="t"/>
          <a:lstStyle/>
          <a:p>
            <a:pPr algn="ctr" indent="0" marL="0">
              <a:lnSpc>
                <a:spcPts val="2846"/>
              </a:lnSpc>
              <a:buNone/>
            </a:pPr>
            <a:r>
              <a:rPr lang="en-US" sz="2277" b="1" spc="-30" kern="0" dirty="0">
                <a:solidFill>
                  <a:srgbClr val="272525"/>
                </a:solidFill>
                <a:latin typeface="Inter" pitchFamily="34" charset="0"/>
                <a:ea typeface="Inter" pitchFamily="34" charset="-122"/>
                <a:cs typeface="Inter" pitchFamily="34" charset="-120"/>
              </a:rPr>
              <a:t>4</a:t>
            </a:r>
            <a:endParaRPr lang="en-US" sz="2277" dirty="0"/>
          </a:p>
        </p:txBody>
      </p:sp>
      <p:sp>
        <p:nvSpPr>
          <p:cNvPr id="24" name="Text 22"/>
          <p:cNvSpPr/>
          <p:nvPr/>
        </p:nvSpPr>
        <p:spPr>
          <a:xfrm>
            <a:off x="2737366" y="5169098"/>
            <a:ext cx="3517821" cy="602456"/>
          </a:xfrm>
          <a:prstGeom prst="rect">
            <a:avLst/>
          </a:prstGeom>
          <a:noFill/>
          <a:ln/>
        </p:spPr>
        <p:txBody>
          <a:bodyPr wrap="square" rtlCol="0" anchor="t"/>
          <a:lstStyle/>
          <a:p>
            <a:pPr algn="r" indent="0" marL="0">
              <a:lnSpc>
                <a:spcPts val="2371"/>
              </a:lnSpc>
              <a:buNone/>
            </a:pPr>
            <a:r>
              <a:rPr lang="en-US" sz="1897" b="1" spc="-57" kern="0" dirty="0">
                <a:solidFill>
                  <a:srgbClr val="272525"/>
                </a:solidFill>
                <a:latin typeface="Inter" pitchFamily="34" charset="0"/>
                <a:ea typeface="Inter" pitchFamily="34" charset="-122"/>
                <a:cs typeface="Inter" pitchFamily="34" charset="-120"/>
              </a:rPr>
              <a:t>Utilisation des ressources informatiques</a:t>
            </a:r>
            <a:endParaRPr lang="en-US" sz="1897" dirty="0"/>
          </a:p>
        </p:txBody>
      </p:sp>
      <p:sp>
        <p:nvSpPr>
          <p:cNvPr id="25" name="Text 23"/>
          <p:cNvSpPr/>
          <p:nvPr/>
        </p:nvSpPr>
        <p:spPr>
          <a:xfrm>
            <a:off x="2737366" y="5964198"/>
            <a:ext cx="3517821" cy="1541859"/>
          </a:xfrm>
          <a:prstGeom prst="rect">
            <a:avLst/>
          </a:prstGeom>
          <a:noFill/>
          <a:ln/>
        </p:spPr>
        <p:txBody>
          <a:bodyPr wrap="square" rtlCol="0" anchor="t"/>
          <a:lstStyle/>
          <a:p>
            <a:pPr algn="r" indent="0" marL="0">
              <a:lnSpc>
                <a:spcPts val="2428"/>
              </a:lnSpc>
              <a:buNone/>
            </a:pPr>
            <a:r>
              <a:rPr lang="en-US" sz="1518" spc="-30" kern="0" dirty="0">
                <a:solidFill>
                  <a:srgbClr val="272525"/>
                </a:solidFill>
                <a:latin typeface="Inter" pitchFamily="34" charset="0"/>
                <a:ea typeface="Inter" pitchFamily="34" charset="-122"/>
                <a:cs typeface="Inter" pitchFamily="34" charset="-120"/>
              </a:rPr>
              <a:t>Les politiques et les normes en matière d'utilisation des ressources informatiques permettent de définir les pratiques acceptables en matière d'utilisation des SI.</a:t>
            </a:r>
            <a:endParaRPr lang="en-US" sz="151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833199" y="1515904"/>
            <a:ext cx="5515094" cy="555427"/>
          </a:xfrm>
          <a:prstGeom prst="rect">
            <a:avLst/>
          </a:prstGeom>
          <a:noFill/>
          <a:ln/>
        </p:spPr>
        <p:txBody>
          <a:bodyPr wrap="none" rtlCol="0" anchor="t"/>
          <a:lstStyle/>
          <a:p>
            <a:pPr indent="0" marL="0">
              <a:lnSpc>
                <a:spcPts val="4374"/>
              </a:lnSpc>
              <a:buNone/>
            </a:pPr>
            <a:r>
              <a:rPr lang="en-US" sz="3499" b="1" spc="-105" kern="0" dirty="0">
                <a:solidFill>
                  <a:srgbClr val="000000"/>
                </a:solidFill>
                <a:latin typeface="Inter" pitchFamily="34" charset="0"/>
                <a:ea typeface="Inter" pitchFamily="34" charset="-122"/>
                <a:cs typeface="Inter" pitchFamily="34" charset="-120"/>
              </a:rPr>
              <a:t>4.a. Normes ISO pour les SI</a:t>
            </a:r>
            <a:endParaRPr lang="en-US" sz="3499" dirty="0"/>
          </a:p>
        </p:txBody>
      </p:sp>
      <p:sp>
        <p:nvSpPr>
          <p:cNvPr id="5" name="Text 3"/>
          <p:cNvSpPr/>
          <p:nvPr/>
        </p:nvSpPr>
        <p:spPr>
          <a:xfrm>
            <a:off x="833199" y="2321243"/>
            <a:ext cx="747760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Les normes ISO sont des normes internationales qui aident les organisations à atteindre des objectifs spécifiques. Voici quelques exemples de normes ISO courantes pour les SI :</a:t>
            </a:r>
            <a:endParaRPr lang="en-US" sz="1750" dirty="0"/>
          </a:p>
        </p:txBody>
      </p:sp>
      <p:sp>
        <p:nvSpPr>
          <p:cNvPr id="6" name="Text 4"/>
          <p:cNvSpPr/>
          <p:nvPr/>
        </p:nvSpPr>
        <p:spPr>
          <a:xfrm>
            <a:off x="1188601" y="3637359"/>
            <a:ext cx="7122200"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ISO/CEI 27001:2013 pour la sécurité de l'information</a:t>
            </a:r>
            <a:endParaRPr lang="en-US" sz="1750" dirty="0"/>
          </a:p>
        </p:txBody>
      </p:sp>
      <p:sp>
        <p:nvSpPr>
          <p:cNvPr id="7" name="Text 5"/>
          <p:cNvSpPr/>
          <p:nvPr/>
        </p:nvSpPr>
        <p:spPr>
          <a:xfrm>
            <a:off x="1188601" y="4125992"/>
            <a:ext cx="7122200"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ISO/CEI 20000-1:2018 pour la gestion des services informatiques</a:t>
            </a:r>
            <a:endParaRPr lang="en-US" sz="1750" dirty="0"/>
          </a:p>
        </p:txBody>
      </p:sp>
      <p:sp>
        <p:nvSpPr>
          <p:cNvPr id="8" name="Text 6"/>
          <p:cNvSpPr/>
          <p:nvPr/>
        </p:nvSpPr>
        <p:spPr>
          <a:xfrm>
            <a:off x="1188601" y="4614624"/>
            <a:ext cx="7122200"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ISO/CEI 12207:2017 pour le cycle de vie du logiciel et des systèmes</a:t>
            </a:r>
            <a:endParaRPr lang="en-US" sz="1750" dirty="0"/>
          </a:p>
        </p:txBody>
      </p:sp>
      <p:sp>
        <p:nvSpPr>
          <p:cNvPr id="9" name="Text 7"/>
          <p:cNvSpPr/>
          <p:nvPr/>
        </p:nvSpPr>
        <p:spPr>
          <a:xfrm>
            <a:off x="1188601" y="5103257"/>
            <a:ext cx="7122200"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ISO/CEI 15504-5:2012 pour l'évaluation des processus</a:t>
            </a:r>
            <a:endParaRPr lang="en-US" sz="1750" dirty="0"/>
          </a:p>
        </p:txBody>
      </p:sp>
      <p:sp>
        <p:nvSpPr>
          <p:cNvPr id="10" name="Text 8"/>
          <p:cNvSpPr/>
          <p:nvPr/>
        </p:nvSpPr>
        <p:spPr>
          <a:xfrm>
            <a:off x="833199" y="5752981"/>
            <a:ext cx="747760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(ISO : Organisation Internationale de Normalisation</a:t>
            </a:r>
            <a:endParaRPr lang="en-US" sz="1750" dirty="0"/>
          </a:p>
        </p:txBody>
      </p:sp>
      <p:sp>
        <p:nvSpPr>
          <p:cNvPr id="11" name="Text 9"/>
          <p:cNvSpPr/>
          <p:nvPr/>
        </p:nvSpPr>
        <p:spPr>
          <a:xfrm>
            <a:off x="833199" y="6358295"/>
            <a:ext cx="7477601"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CEI : Commission Electrotechnique Internationale)</a:t>
            </a:r>
            <a:endParaRPr lang="en-US" sz="1750" dirty="0"/>
          </a:p>
        </p:txBody>
      </p:sp>
      <p:pic>
        <p:nvPicPr>
          <p:cNvPr id="12"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2023-09-26T07:14:19Z</dcterms:created>
  <dcterms:modified xsi:type="dcterms:W3CDTF">2023-09-26T07:14:19Z</dcterms:modified>
</cp:coreProperties>
</file>